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78" r:id="rId2"/>
  </p:sldMasterIdLst>
  <p:notesMasterIdLst>
    <p:notesMasterId r:id="rId35"/>
  </p:notesMasterIdLst>
  <p:handoutMasterIdLst>
    <p:handoutMasterId r:id="rId36"/>
  </p:handoutMasterIdLst>
  <p:sldIdLst>
    <p:sldId id="264" r:id="rId3"/>
    <p:sldId id="331" r:id="rId4"/>
    <p:sldId id="371" r:id="rId5"/>
    <p:sldId id="372" r:id="rId6"/>
    <p:sldId id="373" r:id="rId7"/>
    <p:sldId id="334" r:id="rId8"/>
    <p:sldId id="339" r:id="rId9"/>
    <p:sldId id="340" r:id="rId10"/>
    <p:sldId id="361" r:id="rId11"/>
    <p:sldId id="358" r:id="rId12"/>
    <p:sldId id="347" r:id="rId13"/>
    <p:sldId id="349" r:id="rId14"/>
    <p:sldId id="351" r:id="rId15"/>
    <p:sldId id="370" r:id="rId16"/>
    <p:sldId id="354" r:id="rId17"/>
    <p:sldId id="357" r:id="rId18"/>
    <p:sldId id="363" r:id="rId19"/>
    <p:sldId id="359" r:id="rId20"/>
    <p:sldId id="362" r:id="rId21"/>
    <p:sldId id="281" r:id="rId22"/>
    <p:sldId id="282" r:id="rId23"/>
    <p:sldId id="283" r:id="rId24"/>
    <p:sldId id="374" r:id="rId25"/>
    <p:sldId id="325" r:id="rId26"/>
    <p:sldId id="329" r:id="rId27"/>
    <p:sldId id="330" r:id="rId28"/>
    <p:sldId id="360" r:id="rId29"/>
    <p:sldId id="311" r:id="rId30"/>
    <p:sldId id="367" r:id="rId31"/>
    <p:sldId id="368" r:id="rId32"/>
    <p:sldId id="377" r:id="rId33"/>
    <p:sldId id="369" r:id="rId34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61" userDrawn="1">
          <p15:clr>
            <a:srgbClr val="A4A3A4"/>
          </p15:clr>
        </p15:guide>
        <p15:guide id="2" orient="horz" pos="945">
          <p15:clr>
            <a:srgbClr val="A4A3A4"/>
          </p15:clr>
        </p15:guide>
        <p15:guide id="3" orient="horz" pos="3888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orient="horz" pos="2523" userDrawn="1">
          <p15:clr>
            <a:srgbClr val="A4A3A4"/>
          </p15:clr>
        </p15:guide>
        <p15:guide id="6" pos="3521" userDrawn="1">
          <p15:clr>
            <a:srgbClr val="A4A3A4"/>
          </p15:clr>
        </p15:guide>
        <p15:guide id="7" pos="704">
          <p15:clr>
            <a:srgbClr val="A4A3A4"/>
          </p15:clr>
        </p15:guide>
        <p15:guide id="8" pos="710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05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9012ECD-51FC-41F1-AA8D-1B2483CD663E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6" autoAdjust="0"/>
    <p:restoredTop sz="93743" autoAdjust="0"/>
  </p:normalViewPr>
  <p:slideViewPr>
    <p:cSldViewPr showGuides="1">
      <p:cViewPr varScale="1">
        <p:scale>
          <a:sx n="74" d="100"/>
          <a:sy n="74" d="100"/>
        </p:scale>
        <p:origin x="552" y="48"/>
      </p:cViewPr>
      <p:guideLst>
        <p:guide orient="horz" pos="1661"/>
        <p:guide orient="horz" pos="945"/>
        <p:guide orient="horz" pos="3888"/>
        <p:guide orient="horz" pos="192"/>
        <p:guide orient="horz" pos="2523"/>
        <p:guide pos="3521"/>
        <p:guide pos="704"/>
        <p:guide pos="7105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5" d="100"/>
          <a:sy n="55" d="100"/>
        </p:scale>
        <p:origin x="3072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73C59C-4E16-4A64-A766-34DB213E11B3}" type="datetimeFigureOut">
              <a:rPr lang="ru-RU">
                <a:solidFill>
                  <a:schemeClr val="tx2"/>
                </a:solidFill>
              </a:rPr>
              <a:t>27.11.2023</a:t>
            </a:fld>
            <a:endParaRPr>
              <a:solidFill>
                <a:schemeClr val="tx2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>
              <a:solidFill>
                <a:schemeClr val="tx2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D77566-CD65-4859-9FA1-43956DC85B8C}" type="slidenum">
              <a:rPr>
                <a:solidFill>
                  <a:schemeClr val="tx2"/>
                </a:solidFill>
              </a:rPr>
              <a:t>‹#›</a:t>
            </a:fld>
            <a:endParaRPr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87983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F95CF31C-F757-429C-A789-86504F04C3BE}" type="datetimeFigureOut">
              <a:rPr lang="ru-RU"/>
              <a:pPr/>
              <a:t>27.11.2023</a:t>
            </a:fld>
            <a:endParaRPr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Образец текста</a:t>
            </a:r>
          </a:p>
          <a:p>
            <a:pPr lvl="1"/>
            <a:r>
              <a:rPr/>
              <a:t>Второй уровень</a:t>
            </a:r>
          </a:p>
          <a:p>
            <a:pPr lvl="2"/>
            <a:r>
              <a:rPr/>
              <a:t>Третий уровень</a:t>
            </a:r>
          </a:p>
          <a:p>
            <a:pPr lvl="3"/>
            <a:r>
              <a:rPr/>
              <a:t>Четвертый уровень</a:t>
            </a:r>
          </a:p>
          <a:p>
            <a:pPr lvl="4"/>
            <a:r>
              <a:rPr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solidFill>
                  <a:schemeClr val="tx2"/>
                </a:solidFill>
              </a:defRPr>
            </a:lvl1pPr>
          </a:lstStyle>
          <a:p>
            <a:endParaRPr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tx2"/>
                </a:solidFill>
              </a:defRPr>
            </a:lvl1pPr>
          </a:lstStyle>
          <a:p>
            <a:fld id="{B8796F01-7154-41E0-B48B-A6921757531A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4077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2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08532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688189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Инструкции</a:t>
            </a:r>
            <a:r>
              <a:rPr lang="ru-RU" baseline="0" dirty="0" smtClean="0"/>
              <a:t> для организаторов двух частные.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6434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891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3891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04A1C9B-7A2B-44C3-8BFF-0BBA262A32D4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11</a:t>
            </a:fld>
            <a:endParaRPr lang="ru-RU" altLang="ru-RU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0964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69C39878-E12C-4DA7-B42E-99EC2C620D99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12</a:t>
            </a:fld>
            <a:endParaRPr lang="ru-RU" altLang="ru-RU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D9F1BE-EC1B-4356-AA8D-B9C964D17DE4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13</a:t>
            </a:fld>
            <a:endParaRPr lang="ru-RU" altLang="ru-RU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50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05D9F1BE-EC1B-4356-AA8D-B9C964D17DE4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14</a:t>
            </a:fld>
            <a:endParaRPr lang="ru-RU" altLang="ru-RU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17412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fld id="{F787FC10-C4AB-4493-BCEE-F54D1E27927D}" type="slidenum">
              <a:rPr lang="ru-RU" altLang="ru-RU" smtClean="0">
                <a:ea typeface="SimSun" pitchFamily="2" charset="-122"/>
              </a:rPr>
              <a:pPr/>
              <a:t>15</a:t>
            </a:fld>
            <a:endParaRPr lang="ru-RU" altLang="ru-RU" smtClean="0">
              <a:ea typeface="SimSun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Образ слайда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Заметки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54276" name="Номер слайда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A03E9DBE-5BB3-4F1F-9C06-E0DE7B0C3028}" type="slidenum">
              <a:rPr lang="ru-RU" altLang="ru-RU" smtClean="0">
                <a:ea typeface="宋体" pitchFamily="2" charset="-122"/>
              </a:rPr>
              <a:pPr algn="r" eaLnBrk="1" hangingPunct="1">
                <a:spcBef>
                  <a:spcPct val="0"/>
                </a:spcBef>
              </a:pPr>
              <a:t>28</a:t>
            </a:fld>
            <a:endParaRPr lang="ru-RU" altLang="ru-RU" smtClean="0">
              <a:ea typeface="宋体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6675" y="2404534"/>
            <a:ext cx="7764913" cy="1646302"/>
          </a:xfrm>
        </p:spPr>
        <p:txBody>
          <a:bodyPr anchor="b">
            <a:noAutofit/>
          </a:bodyPr>
          <a:lstStyle>
            <a:lvl1pPr algn="r">
              <a:defRPr sz="5398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6675" y="4050834"/>
            <a:ext cx="7764913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2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3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4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5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7430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609600"/>
            <a:ext cx="8594429" cy="3403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27.11.2023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8605140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5783" y="3632200"/>
            <a:ext cx="7222643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470400"/>
            <a:ext cx="8594429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27.11.2023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330594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1931988"/>
            <a:ext cx="8594429" cy="2595460"/>
          </a:xfrm>
        </p:spPr>
        <p:txBody>
          <a:bodyPr anchor="b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27.11.2023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4933426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092" y="609600"/>
            <a:ext cx="809202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27.11.2023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  <p:sp>
        <p:nvSpPr>
          <p:cNvPr id="24" name="TextBox 23"/>
          <p:cNvSpPr txBox="1"/>
          <p:nvPr/>
        </p:nvSpPr>
        <p:spPr>
          <a:xfrm>
            <a:off x="541729" y="790378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0695" y="2886556"/>
            <a:ext cx="609441" cy="584776"/>
          </a:xfrm>
          <a:prstGeom prst="rect">
            <a:avLst/>
          </a:prstGeom>
        </p:spPr>
        <p:txBody>
          <a:bodyPr vert="horz" lIns="91416" tIns="45708" rIns="91416" bIns="45708" rtlCol="0" anchor="ctr">
            <a:noAutofit/>
          </a:bodyPr>
          <a:lstStyle/>
          <a:p>
            <a:pPr lvl="0"/>
            <a:r>
              <a:rPr lang="en-US" sz="7998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09995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621" y="609600"/>
            <a:ext cx="8585966" cy="3022600"/>
          </a:xfrm>
        </p:spPr>
        <p:txBody>
          <a:bodyPr anchor="ctr">
            <a:normAutofit/>
          </a:bodyPr>
          <a:lstStyle>
            <a:lvl1pPr algn="l">
              <a:defRPr sz="43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156" y="4013200"/>
            <a:ext cx="8594430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399">
                <a:solidFill>
                  <a:schemeClr val="accent1"/>
                </a:solidFill>
              </a:defRPr>
            </a:lvl1pPr>
            <a:lvl2pPr marL="457063" indent="0">
              <a:buFontTx/>
              <a:buNone/>
              <a:defRPr/>
            </a:lvl2pPr>
            <a:lvl3pPr marL="914126" indent="0">
              <a:buFontTx/>
              <a:buNone/>
              <a:defRPr/>
            </a:lvl3pPr>
            <a:lvl4pPr marL="1371189" indent="0">
              <a:buFontTx/>
              <a:buNone/>
              <a:defRPr/>
            </a:lvl4pPr>
            <a:lvl5pPr marL="1828251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7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pPr/>
              <a:t>27.11.2023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9473021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27.11.2023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40175463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5599" y="609600"/>
            <a:ext cx="130440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159" y="609600"/>
            <a:ext cx="7058311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CB6C2-1084-4AED-A74A-DF028B0094EA}" type="datetimeFigureOut">
              <a:rPr lang="ru-RU" noProof="0" smtClean="0"/>
              <a:t>27.11.2023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1C5AD9-787D-40FA-8A4D-16A055B9AF81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443082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A30F4-0B4E-4E4B-BC36-C30CD13F4E17}" type="datetimeFigureOut">
              <a:rPr lang="ru-RU" noProof="0" smtClean="0"/>
              <a:t>27.11.2023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0BA0E-20D0-4E7C-B286-26C960A6788F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8880936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9" y="2700868"/>
            <a:ext cx="8594429" cy="1826581"/>
          </a:xfrm>
        </p:spPr>
        <p:txBody>
          <a:bodyPr anchor="b"/>
          <a:lstStyle>
            <a:lvl1pPr algn="l">
              <a:defRPr sz="3999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9" y="4527448"/>
            <a:ext cx="8594429" cy="860400"/>
          </a:xfrm>
        </p:spPr>
        <p:txBody>
          <a:bodyPr anchor="t"/>
          <a:lstStyle>
            <a:lvl1pPr marL="0" indent="0" algn="l">
              <a:buNone/>
              <a:defRPr sz="1999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063" indent="0">
              <a:buNone/>
              <a:defRPr sz="1799">
                <a:solidFill>
                  <a:schemeClr val="tx1">
                    <a:tint val="75000"/>
                  </a:schemeClr>
                </a:solidFill>
              </a:defRPr>
            </a:lvl2pPr>
            <a:lvl3pPr marL="9141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18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25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31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237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9944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650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11/27/2023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2669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158" y="2160589"/>
            <a:ext cx="418294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8645" y="2160590"/>
            <a:ext cx="418294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27.11.2023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229546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570" y="2160983"/>
            <a:ext cx="4184533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570" y="2737246"/>
            <a:ext cx="418453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058" y="2160983"/>
            <a:ext cx="4184528" cy="576262"/>
          </a:xfrm>
        </p:spPr>
        <p:txBody>
          <a:bodyPr anchor="b">
            <a:noAutofit/>
          </a:bodyPr>
          <a:lstStyle>
            <a:lvl1pPr marL="0" indent="0">
              <a:buNone/>
              <a:defRPr sz="2399" b="0"/>
            </a:lvl1pPr>
            <a:lvl2pPr marL="457063" indent="0">
              <a:buNone/>
              <a:defRPr sz="1999" b="1"/>
            </a:lvl2pPr>
            <a:lvl3pPr marL="914126" indent="0">
              <a:buNone/>
              <a:defRPr sz="1799" b="1"/>
            </a:lvl3pPr>
            <a:lvl4pPr marL="1371189" indent="0">
              <a:buNone/>
              <a:defRPr sz="1600" b="1"/>
            </a:lvl4pPr>
            <a:lvl5pPr marL="1828251" indent="0">
              <a:buNone/>
              <a:defRPr sz="1600" b="1"/>
            </a:lvl5pPr>
            <a:lvl6pPr marL="2285314" indent="0">
              <a:buNone/>
              <a:defRPr sz="1600" b="1"/>
            </a:lvl6pPr>
            <a:lvl7pPr marL="2742377" indent="0">
              <a:buNone/>
              <a:defRPr sz="1600" b="1"/>
            </a:lvl7pPr>
            <a:lvl8pPr marL="3199440" indent="0">
              <a:buNone/>
              <a:defRPr sz="1600" b="1"/>
            </a:lvl8pPr>
            <a:lvl9pPr marL="3656503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059" y="2737246"/>
            <a:ext cx="418452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27.11.2023</a:t>
            </a:fld>
            <a:endParaRPr lang="ru-RU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1859529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27.11.2023</a:t>
            </a:fld>
            <a:endParaRPr lang="ru-RU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51876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D204D1-F9BD-4643-8480-6EA41EB484F1}" type="datetimeFigureOut">
              <a:rPr lang="ru-RU" noProof="0" smtClean="0"/>
              <a:t>27.11.2023</a:t>
            </a:fld>
            <a:endParaRPr lang="ru-RU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37DED6-D4C7-42EE-AB49-D2E39E64FDE4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581747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1498604"/>
            <a:ext cx="3853524" cy="1278466"/>
          </a:xfrm>
        </p:spPr>
        <p:txBody>
          <a:bodyPr anchor="b">
            <a:normAutofit/>
          </a:bodyPr>
          <a:lstStyle>
            <a:lvl1pPr>
              <a:defRPr sz="1999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59222" y="514925"/>
            <a:ext cx="4512366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2777069"/>
            <a:ext cx="3853524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6926" indent="0">
              <a:buNone/>
              <a:defRPr sz="1400"/>
            </a:lvl2pPr>
            <a:lvl3pPr marL="913852" indent="0">
              <a:buNone/>
              <a:defRPr sz="1200"/>
            </a:lvl3pPr>
            <a:lvl4pPr marL="1370778" indent="0">
              <a:buNone/>
              <a:defRPr sz="1000"/>
            </a:lvl4pPr>
            <a:lvl5pPr marL="1827703" indent="0">
              <a:buNone/>
              <a:defRPr sz="1000"/>
            </a:lvl5pPr>
            <a:lvl6pPr marL="2284628" indent="0">
              <a:buNone/>
              <a:defRPr sz="1000"/>
            </a:lvl6pPr>
            <a:lvl7pPr marL="2741554" indent="0">
              <a:buNone/>
              <a:defRPr sz="1000"/>
            </a:lvl7pPr>
            <a:lvl8pPr marL="3198480" indent="0">
              <a:buNone/>
              <a:defRPr sz="1000"/>
            </a:lvl8pPr>
            <a:lvl9pPr marL="3655406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27.11.2023</a:t>
            </a:fld>
            <a:endParaRPr lang="ru-RU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330149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158" y="4800600"/>
            <a:ext cx="8594428" cy="566738"/>
          </a:xfrm>
        </p:spPr>
        <p:txBody>
          <a:bodyPr anchor="b">
            <a:normAutofit/>
          </a:bodyPr>
          <a:lstStyle>
            <a:lvl1pPr algn="l">
              <a:defRPr sz="2399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158" y="609600"/>
            <a:ext cx="8594429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063" indent="0">
              <a:buNone/>
              <a:defRPr sz="1600"/>
            </a:lvl2pPr>
            <a:lvl3pPr marL="914126" indent="0">
              <a:buNone/>
              <a:defRPr sz="1600"/>
            </a:lvl3pPr>
            <a:lvl4pPr marL="1371189" indent="0">
              <a:buNone/>
              <a:defRPr sz="1600"/>
            </a:lvl4pPr>
            <a:lvl5pPr marL="1828251" indent="0">
              <a:buNone/>
              <a:defRPr sz="1600"/>
            </a:lvl5pPr>
            <a:lvl6pPr marL="2285314" indent="0">
              <a:buNone/>
              <a:defRPr sz="1600"/>
            </a:lvl6pPr>
            <a:lvl7pPr marL="2742377" indent="0">
              <a:buNone/>
              <a:defRPr sz="1600"/>
            </a:lvl7pPr>
            <a:lvl8pPr marL="3199440" indent="0">
              <a:buNone/>
              <a:defRPr sz="1600"/>
            </a:lvl8pPr>
            <a:lvl9pPr marL="3656503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158" y="5367338"/>
            <a:ext cx="8594428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063" indent="0">
              <a:buNone/>
              <a:defRPr sz="1200"/>
            </a:lvl2pPr>
            <a:lvl3pPr marL="914126" indent="0">
              <a:buNone/>
              <a:defRPr sz="1000"/>
            </a:lvl3pPr>
            <a:lvl4pPr marL="1371189" indent="0">
              <a:buNone/>
              <a:defRPr sz="900"/>
            </a:lvl4pPr>
            <a:lvl5pPr marL="1828251" indent="0">
              <a:buNone/>
              <a:defRPr sz="900"/>
            </a:lvl5pPr>
            <a:lvl6pPr marL="2285314" indent="0">
              <a:buNone/>
              <a:defRPr sz="900"/>
            </a:lvl6pPr>
            <a:lvl7pPr marL="2742377" indent="0">
              <a:buNone/>
              <a:defRPr sz="900"/>
            </a:lvl7pPr>
            <a:lvl8pPr marL="3199440" indent="0">
              <a:buNone/>
              <a:defRPr sz="900"/>
            </a:lvl8pPr>
            <a:lvl9pPr marL="3656503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noProof="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FBB78A-01B4-41F2-96B0-677A4A282832}" type="slidenum">
              <a:rPr lang="ru-RU" noProof="0" smtClean="0"/>
              <a:t>‹#›</a:t>
            </a:fld>
            <a:endParaRPr lang="ru-RU" noProof="0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6BF754-515F-40B9-8D24-D54D5825B3D0}" type="datetimeFigureOut">
              <a:rPr lang="ru-RU" noProof="0" smtClean="0"/>
              <a:t>27.11.2023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2350119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88825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158" y="609600"/>
            <a:ext cx="8594429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158" y="2160590"/>
            <a:ext cx="8594429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3257" y="6041363"/>
            <a:ext cx="91170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D204D1-F9BD-4643-8480-6EA41EB484F1}" type="datetimeFigureOut">
              <a:rPr lang="ru-RU" noProof="0" smtClean="0"/>
              <a:pPr/>
              <a:t>27.11.2023</a:t>
            </a:fld>
            <a:endParaRPr lang="ru-RU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158" y="6041363"/>
            <a:ext cx="629597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noProof="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88426" y="6041363"/>
            <a:ext cx="68316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B37DED6-D4C7-42EE-AB49-D2E39E64FDE4}" type="slidenum">
              <a:rPr lang="ru-RU" noProof="0" smtClean="0"/>
              <a:pPr/>
              <a:t>‹#›</a:t>
            </a:fld>
            <a:endParaRPr lang="ru-RU" noProof="0" dirty="0"/>
          </a:p>
        </p:txBody>
      </p:sp>
    </p:spTree>
    <p:extLst>
      <p:ext uri="{BB962C8B-B14F-4D97-AF65-F5344CB8AC3E}">
        <p14:creationId xmlns:p14="http://schemas.microsoft.com/office/powerpoint/2010/main" val="678764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9" r:id="rId1"/>
    <p:sldLayoutId id="2147483780" r:id="rId2"/>
    <p:sldLayoutId id="2147483781" r:id="rId3"/>
    <p:sldLayoutId id="2147483782" r:id="rId4"/>
    <p:sldLayoutId id="2147483783" r:id="rId5"/>
    <p:sldLayoutId id="2147483784" r:id="rId6"/>
    <p:sldLayoutId id="2147483785" r:id="rId7"/>
    <p:sldLayoutId id="2147483786" r:id="rId8"/>
    <p:sldLayoutId id="2147483787" r:id="rId9"/>
    <p:sldLayoutId id="2147483788" r:id="rId10"/>
    <p:sldLayoutId id="2147483789" r:id="rId11"/>
    <p:sldLayoutId id="2147483790" r:id="rId12"/>
    <p:sldLayoutId id="2147483791" r:id="rId13"/>
    <p:sldLayoutId id="2147483792" r:id="rId14"/>
    <p:sldLayoutId id="2147483793" r:id="rId15"/>
    <p:sldLayoutId id="2147483794" r:id="rId16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063" rtl="0" eaLnBrk="1" latinLnBrk="0" hangingPunct="1">
        <a:spcBef>
          <a:spcPct val="0"/>
        </a:spcBef>
        <a:buNone/>
        <a:defRPr sz="3599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797" indent="-342797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799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727" indent="-285664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2657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599720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6783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3846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0908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7971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5034" indent="-228531" algn="l" defTabSz="457063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1pPr>
      <a:lvl2pPr marL="45706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2pPr>
      <a:lvl3pPr marL="914126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3pPr>
      <a:lvl4pPr marL="1371189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4pPr>
      <a:lvl5pPr marL="1828251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5pPr>
      <a:lvl6pPr marL="2285314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6pPr>
      <a:lvl7pPr marL="2742377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7pPr>
      <a:lvl8pPr marL="3199440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8pPr>
      <a:lvl9pPr marL="3656503" algn="l" defTabSz="457063" rtl="0" eaLnBrk="1" latinLnBrk="0" hangingPunct="1">
        <a:defRPr sz="179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1117601" y="1916832"/>
            <a:ext cx="8649220" cy="34563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Организационные вопросы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проведения итогового </a:t>
            </a:r>
            <a:b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сочинения 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(изложения) </a:t>
            </a: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в образовательных организациях </a:t>
            </a:r>
            <a: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4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4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в 2023/2024 учебном году</a:t>
            </a:r>
            <a:endParaRPr lang="ru-RU" sz="4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7601" y="5445224"/>
            <a:ext cx="10881467" cy="1244600"/>
          </a:xfrm>
        </p:spPr>
        <p:txBody>
          <a:bodyPr>
            <a:normAutofit fontScale="92500" lnSpcReduction="10000"/>
          </a:bodyPr>
          <a:lstStyle/>
          <a:p>
            <a:pPr algn="r">
              <a:defRPr/>
            </a:pPr>
            <a:endParaRPr lang="ru-RU" altLang="ru-RU" sz="2600" b="1" dirty="0" smtClean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Специалист РЦОИ</a:t>
            </a: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  <a:p>
            <a:pPr algn="r">
              <a:defRPr/>
            </a:pPr>
            <a:r>
              <a:rPr lang="ru-RU" altLang="ru-RU" sz="2200" dirty="0" smtClean="0">
                <a:solidFill>
                  <a:srgbClr val="002060"/>
                </a:solidFill>
                <a:latin typeface="Times New Roman" panose="02020603050405020304" pitchFamily="18" charset="0"/>
                <a:ea typeface="宋体" pitchFamily="2" charset="-122"/>
                <a:cs typeface="Times New Roman" panose="02020603050405020304" pitchFamily="18" charset="0"/>
              </a:rPr>
              <a:t>     Попова Лариса Фёдоровна</a:t>
            </a:r>
            <a:endParaRPr lang="ru-RU" altLang="ru-RU" sz="2200" dirty="0">
              <a:solidFill>
                <a:srgbClr val="002060"/>
              </a:solidFill>
              <a:latin typeface="Times New Roman" panose="02020603050405020304" pitchFamily="18" charset="0"/>
              <a:ea typeface="宋体" pitchFamily="2" charset="-122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5"/>
          <p:cNvSpPr>
            <a:spLocks noChangeArrowheads="1"/>
          </p:cNvSpPr>
          <p:nvPr/>
        </p:nvSpPr>
        <p:spPr bwMode="auto">
          <a:xfrm>
            <a:off x="1269877" y="260648"/>
            <a:ext cx="9505056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dirty="0">
                <a:solidFill>
                  <a:srgbClr val="002060"/>
                </a:solidFill>
                <a:effectLst/>
                <a:latin typeface="Times New Roman" pitchFamily="18" charset="0"/>
              </a:rPr>
              <a:t>ГАУ ДПО «Волгоградская государственная академия последипломного образования</a:t>
            </a:r>
            <a:r>
              <a:rPr lang="ru-RU" altLang="ru-RU" sz="180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0" dirty="0" smtClean="0">
                <a:solidFill>
                  <a:srgbClr val="002060"/>
                </a:solidFill>
                <a:latin typeface="Times New Roman" pitchFamily="18" charset="0"/>
              </a:rPr>
              <a:t> «Центр оценки качества образования»</a:t>
            </a:r>
          </a:p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1800" b="0" dirty="0" smtClean="0">
                <a:solidFill>
                  <a:srgbClr val="002060"/>
                </a:solidFill>
                <a:effectLst/>
                <a:latin typeface="Times New Roman" pitchFamily="18" charset="0"/>
              </a:rPr>
              <a:t>Региональный центр обработки информации</a:t>
            </a:r>
            <a:endParaRPr lang="ru-RU" altLang="ru-RU" sz="1800" b="0" dirty="0">
              <a:solidFill>
                <a:srgbClr val="002060"/>
              </a:solidFill>
              <a:effectLst/>
              <a:latin typeface="Times New Roman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826161" y="6172200"/>
            <a:ext cx="4536504" cy="517624"/>
          </a:xfrm>
          <a:prstGeom prst="rect">
            <a:avLst/>
          </a:prstGeom>
          <a:solidFill>
            <a:schemeClr val="bg1">
              <a:lumMod val="95000"/>
            </a:schemeClr>
          </a:solidFill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оябрь 2023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0340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304800"/>
            <a:ext cx="10809751" cy="57648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руководителя ОО </a:t>
            </a:r>
            <a:r>
              <a:rPr lang="ru-RU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после проведении </a:t>
            </a:r>
            <a:r>
              <a:rPr lang="ru-RU" sz="3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(И)</a:t>
            </a:r>
            <a:r>
              <a:rPr lang="ru-RU" sz="3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3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33772" y="908720"/>
            <a:ext cx="11593289" cy="5184576"/>
          </a:xfrm>
        </p:spPr>
        <p:txBody>
          <a:bodyPr>
            <a:noAutofit/>
          </a:bodyPr>
          <a:lstStyle/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kern="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Своевременное ознакомление участников и их родителей с результатами ИС(И).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kern="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Контроль за возвратом конвертов с оригиналами бланков ИС(И) из МПК в ОО.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kern="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При необходимости организация повторного </a:t>
            </a:r>
            <a:r>
              <a:rPr lang="ru-RU" sz="2800" kern="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 ИС(И) </a:t>
            </a:r>
            <a:r>
              <a:rPr lang="ru-RU" sz="2800" kern="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(«незачет», «не завершил», «удален»)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4. Хранение в ОО в течение 4 лет оригиналов бланков ИС(И), аудиозаписей устных ИС(И); ИС(И) выпускников прошлых лет – хранятся в МОУО.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5. По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истечении срока хранения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организовать уничтожение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оригиналов бланков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ИС(И)  комиссиями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, возглавляемыми руководителями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ОО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или МОУО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sz="2800" dirty="0">
              <a:solidFill>
                <a:srgbClr val="040508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17913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Рисунок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49432" y="5027613"/>
            <a:ext cx="9721434" cy="17065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0" y="1"/>
            <a:ext cx="12188825" cy="100647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28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оформления и оценивания бланков ИС(И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alt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defRPr/>
            </a:pP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Заполнение бланка регистрации</a:t>
            </a:r>
            <a:endParaRPr lang="ru-RU" altLang="ru-RU" sz="2800" b="1" dirty="0">
              <a:solidFill>
                <a:srgbClr val="040508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" name="Group 10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70086756"/>
              </p:ext>
            </p:extLst>
          </p:nvPr>
        </p:nvGraphicFramePr>
        <p:xfrm>
          <a:off x="134493" y="1006475"/>
          <a:ext cx="11836373" cy="4049034"/>
        </p:xfrm>
        <a:graphic>
          <a:graphicData uri="http://schemas.openxmlformats.org/drawingml/2006/table">
            <a:tbl>
              <a:tblPr/>
              <a:tblGrid>
                <a:gridCol w="48501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9862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Заполняемые участником поля</a:t>
                      </a:r>
                    </a:p>
                  </a:txBody>
                  <a:tcPr marL="91414" marR="91414" marT="45712" marB="45712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Указания по заполнению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региона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субъекта РФ:  34 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ОО, где учится участник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Класс: номер, буква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Класс, в котором учится:   11а (12 а)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Место проведения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ОО, где пишет сочинение (изложение)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кабинета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Указывается номер аудитории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Дата проведения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6-12-23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Код вида работы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– сочинение, 21 – изложение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вида работы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СОЧИНЕНИЕ   или   ИЗЛОЖЕНИЕ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6295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Номер темы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ххх</a:t>
                      </a: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11111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391594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бланков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5pPr>
                      <a:lvl6pPr marL="25146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6pPr>
                      <a:lvl7pPr marL="29718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7pPr>
                      <a:lvl8pPr marL="34290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8pPr>
                      <a:lvl9pPr marL="3886200" indent="-22860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11111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Количество использованных в работе бланков записи </a:t>
                      </a:r>
                    </a:p>
                  </a:txBody>
                  <a:tcPr marL="91414" marR="91414" marT="45712" marB="45712" anchor="ctr" horzOverflow="overflow">
                    <a:lnL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863485" y="6007100"/>
            <a:ext cx="1058058" cy="53975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cxnSp>
        <p:nvCxnSpPr>
          <p:cNvPr id="9" name="Прямая со стрелкой 8"/>
          <p:cNvCxnSpPr/>
          <p:nvPr/>
        </p:nvCxnSpPr>
        <p:spPr>
          <a:xfrm>
            <a:off x="1639991" y="6007101"/>
            <a:ext cx="6223495" cy="269875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0620" y="5124451"/>
            <a:ext cx="2128812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defRPr/>
            </a:pPr>
            <a:r>
              <a:rPr lang="ru-RU" altLang="ru-RU" sz="1800" b="1" dirty="0">
                <a:solidFill>
                  <a:srgbClr val="002060"/>
                </a:solidFill>
                <a:effectLst/>
                <a:ea typeface="+mn-ea"/>
                <a:cs typeface="Times New Roman" panose="02020603050405020304" pitchFamily="18" charset="0"/>
              </a:rPr>
              <a:t>(заполняется членом комиссии при сдаче работы)</a:t>
            </a:r>
          </a:p>
        </p:txBody>
      </p:sp>
    </p:spTree>
    <p:extLst>
      <p:ext uri="{BB962C8B-B14F-4D97-AF65-F5344CB8AC3E}">
        <p14:creationId xmlns:p14="http://schemas.microsoft.com/office/powerpoint/2010/main" val="3216129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88825" cy="1071563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50000"/>
              </a:spcBef>
              <a:defRPr/>
            </a:pPr>
            <a:r>
              <a:rPr lang="ru-RU" altLang="ru-RU" sz="3200" b="1" dirty="0">
                <a:solidFill>
                  <a:schemeClr val="bg1"/>
                </a:solidFill>
              </a:rPr>
              <a:t>Заполнение бланка регистрации</a:t>
            </a:r>
          </a:p>
        </p:txBody>
      </p:sp>
      <p:sp>
        <p:nvSpPr>
          <p:cNvPr id="4" name="Rectangle 6"/>
          <p:cNvSpPr>
            <a:spLocks noChangeArrowheads="1"/>
          </p:cNvSpPr>
          <p:nvPr/>
        </p:nvSpPr>
        <p:spPr bwMode="auto">
          <a:xfrm>
            <a:off x="279327" y="1408114"/>
            <a:ext cx="11488391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  <a:effectLst/>
              </a:rPr>
              <a:t>В средней части бланка регистрации расположена краткая инструкция по заполнению бланков и выполнению итогового сочинения (изложения), а также поле для подписи </a:t>
            </a:r>
            <a:r>
              <a:rPr lang="ru-RU" sz="24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участника.</a:t>
            </a:r>
          </a:p>
          <a:p>
            <a:pPr>
              <a:defRPr/>
            </a:pPr>
            <a:r>
              <a:rPr lang="ru-RU" b="1" dirty="0" smtClean="0">
                <a:solidFill>
                  <a:srgbClr val="FF0000"/>
                </a:solidFill>
              </a:rPr>
              <a:t>Смотрим «Правила заполнения бланков»</a:t>
            </a:r>
            <a:endParaRPr lang="ru-RU" sz="2400" b="1" dirty="0">
              <a:solidFill>
                <a:srgbClr val="FF0000"/>
              </a:solidFill>
              <a:effectLst/>
            </a:endParaRPr>
          </a:p>
        </p:txBody>
      </p:sp>
      <p:pic>
        <p:nvPicPr>
          <p:cNvPr id="22532" name="Рисунок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7600" y="3429000"/>
            <a:ext cx="10377412" cy="27432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725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88825" cy="764704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оформления бланков участника со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 закончил»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89756" y="786930"/>
            <a:ext cx="11089432" cy="36471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defRPr/>
            </a:pPr>
            <a:r>
              <a:rPr lang="ru-RU" sz="20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b="1" dirty="0" smtClean="0">
                <a:solidFill>
                  <a:schemeClr val="accent1">
                    <a:lumMod val="50000"/>
                  </a:schemeClr>
                </a:solidFill>
                <a:effectLst/>
              </a:rPr>
              <a:t>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участник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состоянию здоровья или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др. причинам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может завершить написание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ИС(И),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он может покинуть место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проведения.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оригинале бланка регистрации такого участника организатор ставит метку в поле «Не закончил» и свою подпись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Организатор вносит соответствующую отметку в форму ИС-05,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данной форме участник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ставит свою подпись. Составляется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 (форма ИС-08).</a:t>
            </a:r>
          </a:p>
          <a:p>
            <a:pPr algn="just">
              <a:defRPr/>
            </a:pP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 окончании ИС(И) комплект бланков такого участника кладется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в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 аудитории. Копирование </a:t>
            </a:r>
            <a:r>
              <a:rPr lang="ru-RU" sz="21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обучающего, досрочно завершившего ИС(И),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проводится.</a:t>
            </a:r>
          </a:p>
          <a:p>
            <a:pPr algn="just">
              <a:defRPr/>
            </a:pP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 МПК такое ИС(И)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Ответственное лицо в МПК за перенос результатов оценивания в оригинале бланка регистрации  вносит метку в поле </a:t>
            </a:r>
            <a:r>
              <a:rPr lang="ru-RU" sz="21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21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в целом и ставит свою подпись.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585" y="4434081"/>
            <a:ext cx="5040560" cy="2383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91499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1"/>
            <a:ext cx="12188825" cy="548679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оформления бланков участника со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статусом </a:t>
            </a:r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«Удален»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17749" y="548680"/>
            <a:ext cx="11161440" cy="38779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5250" algn="just">
              <a:buAutoNum type="arabicPeriod"/>
              <a:defRPr/>
            </a:pP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случае если участник 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lang="ru-RU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нарушил установленные требования, он удаляется с итогового сочинения (изложения</a:t>
            </a:r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оригинале бланка регистрации такого участника организатор ставит метку в поле «Удален» и свою подпись.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рганизатор вносит соответствующую отметку в форму ИС-05, в данной форме участник ставит свою подпись. Составляется акт (форма ИС-09). </a:t>
            </a:r>
          </a:p>
          <a:p>
            <a:pPr marL="95250" algn="just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По окончании ИС(И) комплект бланков такого участника кладется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первым в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пакет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аудитории. Копирование </a:t>
            </a: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обучающегося, удаленного с ИС(И),</a:t>
            </a:r>
          </a:p>
          <a:p>
            <a:pPr marL="95250" algn="just">
              <a:defRPr/>
            </a:pP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проводится.</a:t>
            </a:r>
          </a:p>
          <a:p>
            <a:pPr marL="95250" algn="just">
              <a:defRPr/>
            </a:pPr>
            <a:r>
              <a:rPr lang="ru-RU" sz="2200" b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 МПК такое ИС(И) не проверяется. Ответственное лицо в МПК за перенос результатов оценивания в оригинале бланка регистрации  вносит метку в поле </a:t>
            </a:r>
            <a:r>
              <a:rPr lang="ru-RU" sz="2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sz="2200" b="1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работе в целом и ставит свою подпись.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9948" y="4367054"/>
            <a:ext cx="4495800" cy="2402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3678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88825" cy="1155700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t">
              <a:defRPr/>
            </a:pPr>
            <a:r>
              <a:rPr lang="ru-RU" altLang="ru-RU" sz="3200" b="1" dirty="0"/>
              <a:t>Особенности заполнения</a:t>
            </a:r>
          </a:p>
          <a:p>
            <a:pPr algn="ctr" fontAlgn="t">
              <a:defRPr/>
            </a:pPr>
            <a:r>
              <a:rPr lang="ru-RU" altLang="ru-RU" sz="3200" b="1" dirty="0"/>
              <a:t> бланка записи ответов</a:t>
            </a:r>
            <a:r>
              <a:rPr lang="ru-RU" altLang="ru-RU" sz="3200" dirty="0"/>
              <a:t> </a:t>
            </a:r>
            <a:endParaRPr lang="ru-RU" sz="3200" b="1" dirty="0">
              <a:solidFill>
                <a:schemeClr val="bg1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18348" y="2078416"/>
            <a:ext cx="576064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altLang="ru-RU" sz="2400" b="1" dirty="0" smtClean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В </a:t>
            </a:r>
            <a:r>
              <a:rPr lang="ru-RU" altLang="ru-RU" sz="2400" b="1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бланке записи участники итогового сочинения (изложения) переписывают </a:t>
            </a:r>
            <a:r>
              <a:rPr lang="ru-RU" altLang="ru-RU" sz="2400" b="1" u="sng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название выбранной ими темы сочинения (текста изложения).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788" y="2030791"/>
            <a:ext cx="4695825" cy="2886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634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764704"/>
            <a:ext cx="11520133" cy="5893048"/>
          </a:xfrm>
        </p:spPr>
        <p:txBody>
          <a:bodyPr rtlCol="0">
            <a:noAutofit/>
          </a:bodyPr>
          <a:lstStyle/>
          <a:p>
            <a:pPr marL="0" indent="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Несовпадение </a:t>
            </a:r>
            <a:r>
              <a:rPr lang="ru-RU" altLang="ru-RU" sz="2800" b="1" u="sng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кода работы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регистрационного бланка и кодов работы бланков записей.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1338" algn="l"/>
              </a:tabLst>
              <a:defRPr/>
            </a:pP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Организаторы в аудиториях путают бланки нескольких участников между собой при выдаче бланков 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tabLst>
                <a:tab pos="541338" algn="l"/>
              </a:tabLst>
              <a:defRPr/>
            </a:pP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Передача неиспользованных </a:t>
            </a: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</a:t>
            </a: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одного участника другому участнику</a:t>
            </a:r>
          </a:p>
          <a:p>
            <a:pPr marL="31750" indent="-3175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alt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Неправильное заполнение полей бланков регистрации и бланков записей.</a:t>
            </a:r>
          </a:p>
          <a:p>
            <a:pPr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Несовпадение </a:t>
            </a: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номера </a:t>
            </a: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аудитории</a:t>
            </a:r>
          </a:p>
          <a:p>
            <a:pPr marL="511228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Незаполненные обязательные поля (особенно в бланках записей)</a:t>
            </a:r>
            <a:endParaRPr lang="ru-RU" altLang="ru-RU" sz="28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11228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Неверное заполнение поля «место проведения»</a:t>
            </a:r>
          </a:p>
          <a:p>
            <a:pPr marL="511228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указан код выполняемой работы</a:t>
            </a:r>
          </a:p>
          <a:p>
            <a:pPr marL="511228" indent="-457200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Char char="Ø"/>
              <a:defRPr/>
            </a:pPr>
            <a:r>
              <a:rPr lang="ru-RU" altLang="ru-RU" sz="2800" b="1" dirty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Неверно указано количество бланков записи у </a:t>
            </a:r>
            <a:r>
              <a:rPr lang="ru-RU" altLang="ru-RU" sz="2800" b="1" dirty="0" smtClean="0">
                <a:solidFill>
                  <a:srgbClr val="5B9BD5">
                    <a:lumMod val="50000"/>
                  </a:srgb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</a:t>
            </a:r>
            <a:endParaRPr lang="ru-RU" altLang="ru-RU" sz="2800" b="1" dirty="0">
              <a:solidFill>
                <a:srgbClr val="5B9BD5">
                  <a:lumMod val="50000"/>
                </a:srgb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05780" y="0"/>
            <a:ext cx="11073633" cy="764704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</a:t>
            </a:r>
            <a:r>
              <a:rPr lang="ru-RU" sz="2800" b="1" u="sng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написания </a:t>
            </a:r>
            <a:r>
              <a:rPr lang="ru-RU" sz="2800" b="1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участниками ИС (И) в ОО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2232617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6370" y="231775"/>
            <a:ext cx="10969943" cy="592138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Ошибки</a:t>
            </a:r>
            <a:r>
              <a:rPr lang="ru-RU" altLang="ru-RU" sz="2800" b="1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этапе </a:t>
            </a:r>
            <a:r>
              <a:rPr lang="ru-RU" altLang="ru-RU" sz="2800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печати </a:t>
            </a:r>
            <a:r>
              <a:rPr lang="ru-RU" altLang="ru-RU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endParaRPr lang="ru-RU" sz="2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24852" y="1171575"/>
            <a:ext cx="5561151" cy="5399088"/>
          </a:xfrm>
        </p:spPr>
        <p:txBody>
          <a:bodyPr rtlCol="0">
            <a:noAutofit/>
          </a:bodyPr>
          <a:lstStyle/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Печать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комплектов бланков в школе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производился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нескольких компьютерах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комплектов бланков на принтерах с дефектными картриджами,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оставляющими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полосы и посторонние отпечатки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Печать комплектов бланков на принтерах с бледными отпечатками </a:t>
            </a:r>
          </a:p>
          <a:p>
            <a:pPr marL="0" indent="0" fontAlgn="auto">
              <a:spcAft>
                <a:spcPts val="0"/>
              </a:spcAft>
              <a:buNone/>
              <a:defRPr/>
            </a:pP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 </a:t>
            </a:r>
            <a:r>
              <a:rPr lang="ru-RU" altLang="ru-RU" sz="28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Изготовление ксерокопий комплектов </a:t>
            </a:r>
            <a:r>
              <a:rPr lang="ru-RU" altLang="ru-RU" sz="28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</a:t>
            </a:r>
            <a:endParaRPr lang="ru-RU" altLang="ru-RU" sz="28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686003" y="889001"/>
            <a:ext cx="3730711" cy="476726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58657" y="2305050"/>
            <a:ext cx="3686273" cy="4522788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82552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Заголовок 3"/>
          <p:cNvSpPr>
            <a:spLocks noGrp="1"/>
          </p:cNvSpPr>
          <p:nvPr>
            <p:ph type="title"/>
          </p:nvPr>
        </p:nvSpPr>
        <p:spPr>
          <a:xfrm>
            <a:off x="189689" y="188640"/>
            <a:ext cx="11827661" cy="657225"/>
          </a:xfrm>
        </p:spPr>
        <p:txBody>
          <a:bodyPr>
            <a:noAutofit/>
          </a:bodyPr>
          <a:lstStyle/>
          <a:p>
            <a:pPr algn="ctr"/>
            <a: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itchFamily="18" charset="0"/>
                <a:cs typeface="Times New Roman" pitchFamily="18" charset="0"/>
              </a:rPr>
              <a:t>Функционал руководителя МПК по проверке ИС(И)</a:t>
            </a: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21476" y="836712"/>
            <a:ext cx="11749599" cy="432048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1. Определение состава и обязанностей персонала МПК.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2. Подготовка места, оборудования и материалов для работы МПК.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3. Получение </a:t>
            </a:r>
            <a:r>
              <a:rPr lang="ru-RU" sz="2800" b="0" kern="0" dirty="0" smtClean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6</a:t>
            </a: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.12.2023 (приказ №</a:t>
            </a:r>
            <a:r>
              <a:rPr lang="ru-RU" sz="2800" b="0" kern="0" dirty="0" smtClean="0">
                <a:solidFill>
                  <a:schemeClr val="tx2"/>
                </a:solidFill>
                <a:latin typeface="Times New Roman" pitchFamily="18" charset="0"/>
                <a:cs typeface="Times New Roman" panose="02020603050405020304" pitchFamily="18" charset="0"/>
              </a:rPr>
              <a:t>861</a:t>
            </a: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itchFamily="18" charset="0"/>
                <a:cs typeface="Times New Roman" panose="02020603050405020304" pitchFamily="18" charset="0"/>
              </a:rPr>
              <a:t>) </a:t>
            </a:r>
            <a:r>
              <a:rPr lang="ru-RU" sz="2800" b="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ОО конвертов с </a:t>
            </a: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оригиналами и конвертов с копиями бланков ИС(И).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!!!ОО СПО, </a:t>
            </a:r>
            <a:r>
              <a:rPr lang="ru-RU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СОШ УФСИН и ВСШ№</a:t>
            </a:r>
            <a: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 передают оригиналы и бланки </a:t>
            </a:r>
            <a:r>
              <a:rPr lang="ru-RU" sz="2800" b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 формы в </a:t>
            </a:r>
            <a: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МПК соответствующих муниципалитетов (городских округов).</a:t>
            </a:r>
            <a:endParaRPr lang="ru-RU" sz="2800" b="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. Эксперт проверяет работы - копии ИС(И) из аудитории и заполняет ИС-06 . Каждое ИС(И) проверяется </a:t>
            </a:r>
            <a: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одним </a:t>
            </a:r>
            <a:r>
              <a:rPr lang="ru-RU" sz="2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экспертом </a:t>
            </a:r>
            <a:r>
              <a:rPr lang="ru-RU" sz="2800" b="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один</a:t>
            </a:r>
            <a:r>
              <a:rPr lang="ru-RU" sz="2800" b="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раз.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Ответственное </a:t>
            </a: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лицо переносит результаты ИС(И) из копий бланков в оригиналы. Контроль за заполнением обязательных полей.</a:t>
            </a:r>
          </a:p>
          <a:p>
            <a:pPr>
              <a:defRPr/>
            </a:pPr>
            <a:endParaRPr lang="ru-RU" kern="0" dirty="0" smtClean="0">
              <a:effectLst/>
            </a:endParaRPr>
          </a:p>
          <a:p>
            <a:pPr>
              <a:defRPr/>
            </a:pPr>
            <a:endParaRPr lang="ru-RU" kern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kern="0" dirty="0" smtClean="0">
              <a:effectLst/>
            </a:endParaRPr>
          </a:p>
          <a:p>
            <a:pPr>
              <a:defRPr/>
            </a:pPr>
            <a:endParaRPr lang="ru-R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12520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7309" y="188640"/>
            <a:ext cx="10157354" cy="648072"/>
          </a:xfrm>
        </p:spPr>
        <p:txBody>
          <a:bodyPr>
            <a:normAutofit/>
          </a:bodyPr>
          <a:lstStyle/>
          <a:p>
            <a:pPr algn="ctr"/>
            <a:r>
              <a:rPr lang="ru-RU" altLang="ru-RU" sz="28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Функционал руководителя МПК по проверке ИС(И)</a:t>
            </a:r>
            <a:endParaRPr lang="ru-RU" sz="2800" dirty="0">
              <a:solidFill>
                <a:srgbClr val="002060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76573" y="1052736"/>
            <a:ext cx="1166529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tabLst>
                <a:tab pos="180975" algn="l"/>
              </a:tabLst>
              <a:defRPr/>
            </a:pPr>
            <a:r>
              <a:rPr lang="ru-RU" sz="28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Тех</a:t>
            </a:r>
            <a:r>
              <a:rPr lang="ru-RU" sz="28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специалист </a:t>
            </a:r>
            <a:r>
              <a:rPr lang="ru-RU" sz="28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сканирует бланки.</a:t>
            </a:r>
          </a:p>
          <a:p>
            <a:pPr>
              <a:tabLst>
                <a:tab pos="180975" algn="l"/>
              </a:tabLst>
              <a:defRPr/>
            </a:pPr>
            <a:r>
              <a:rPr lang="ru-RU" sz="28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7. В случае необходимости о</a:t>
            </a:r>
            <a:r>
              <a:rPr lang="ru-RU" sz="28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рганизует </a:t>
            </a:r>
            <a:r>
              <a:rPr lang="ru-RU" sz="280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повторную проверку итогового сочинения (изложения</a:t>
            </a:r>
            <a:r>
              <a:rPr lang="ru-RU" sz="28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).Порядок определяет ОИВ.</a:t>
            </a:r>
            <a:endParaRPr lang="ru-RU" sz="2800" kern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tabLst>
                <a:tab pos="180975" algn="l"/>
              </a:tabLst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!!!Проверка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и оценивание итогового сочинения (изложения) предметными комиссиями должна завершиться до 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11 декабря 2023г.. </a:t>
            </a:r>
            <a:endParaRPr lang="ru-RU" sz="36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tabLst>
                <a:tab pos="180975" algn="l"/>
              </a:tabLst>
              <a:defRPr/>
            </a:pP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!!! До 11 декабря 2023г.  </a:t>
            </a:r>
            <a:r>
              <a:rPr lang="ru-RU" sz="3600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администраторы ЕГЭ по защищенному каналу связи передают сканы ИС (И) и формы в РЦОИ для последующей обработки</a:t>
            </a:r>
            <a:r>
              <a:rPr lang="ru-RU" sz="36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9401463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25859" y="116632"/>
            <a:ext cx="10148803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Общие положения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4478" y="692696"/>
            <a:ext cx="11691563" cy="5904656"/>
          </a:xfrm>
        </p:spPr>
        <p:txBody>
          <a:bodyPr>
            <a:normAutofit fontScale="25000" lnSpcReduction="20000"/>
          </a:bodyPr>
          <a:lstStyle/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8000" b="1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 (И)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6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декабря 2023 года; дополнительные сроки – 7 февраля и 10 апреля 2024 года.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- 3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 55 минут (235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мин). Начало в 10.00 по местному времени.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в школах, СПО – в соответствии со схемой (приказы  № 860 и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861).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сочинение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 выпускники текущего года, экстерны ( как допуск к ГИА); учащиеся СПО, выпускники прошлых лет, обучающиеся в иностранных ОО, лица со справкой об обучении (с целью использования результатов, по желанию) </a:t>
            </a:r>
            <a:r>
              <a:rPr lang="ru-RU" sz="8000" b="1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п. 2.1,2.2  Порядка проведения ИСИ в Волгоградской области.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b="1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Итоговое изложение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пишут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с ОВЗ, дети-инвалиды и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инвалиды; обучающиеся в специальных учебно-воспитательных учреждениях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закрытого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типа, обучающиеся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дому.  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8000" b="1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r>
              <a:rPr lang="ru-RU" sz="8000" b="1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ОВЗ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детей-инвалидов и инвалидов продолжительность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увеличивается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1,5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часа. При продолжительности 4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более часа организуется питание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участников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перерывы. </a:t>
            </a:r>
            <a:r>
              <a:rPr lang="ru-RU" sz="8000" b="1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может быть в письменной и устной форме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Обучающиеся 10 классов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участвуют в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ИС(И). 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продолжительность написания </a:t>
            </a:r>
            <a:r>
              <a:rPr lang="ru-RU" sz="8000" b="1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не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включается время, выделенное на 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инструктаж участников,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заполнение </a:t>
            </a:r>
            <a:r>
              <a:rPr lang="ru-RU" sz="80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ими регистрационных полей и др</a:t>
            </a:r>
            <a:r>
              <a:rPr lang="ru-RU" sz="80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участия в итоговом сочинении (изложении)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8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заявления подаются не позднее чем за две недели до начала проведения итогового сочинения (изложения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), т.е. до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2023г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результатами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ИСИ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участники знакомятся в своих ОО или местах регистрации на участие в 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ИСИ.                         </a:t>
            </a:r>
            <a:r>
              <a:rPr lang="ru-RU" sz="8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как допуск к ГИА бессрочен</a:t>
            </a:r>
            <a:r>
              <a:rPr lang="ru-RU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8000" dirty="0" smtClean="0">
              <a:solidFill>
                <a:srgbClr val="0405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20000"/>
              </a:lnSpc>
              <a:spcBef>
                <a:spcPts val="0"/>
              </a:spcBef>
            </a:pPr>
            <a:endParaRPr lang="ru-RU" sz="8000" dirty="0" smtClean="0">
              <a:solidFill>
                <a:schemeClr val="accent2">
                  <a:lumMod val="60000"/>
                  <a:lumOff val="4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59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117748" y="692695"/>
            <a:ext cx="236730" cy="277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17748" y="1307616"/>
            <a:ext cx="236730" cy="277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17748" y="3506397"/>
            <a:ext cx="236730" cy="277253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117748" y="4359714"/>
            <a:ext cx="236730" cy="2742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117748" y="4725144"/>
            <a:ext cx="236730" cy="2742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117748" y="5367178"/>
            <a:ext cx="236730" cy="274259"/>
          </a:xfrm>
          <a:prstGeom prst="triangl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117748" y="6051254"/>
            <a:ext cx="236730" cy="332493"/>
          </a:xfrm>
          <a:prstGeom prst="triangle">
            <a:avLst>
              <a:gd name="adj" fmla="val 427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24784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18433" y="1196752"/>
            <a:ext cx="1171539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1 этап. Оценка сочинения на 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соответствие </a:t>
            </a:r>
            <a:r>
              <a:rPr lang="ru-RU" altLang="ru-RU" sz="2800" b="1" dirty="0">
                <a:solidFill>
                  <a:srgbClr val="C00000"/>
                </a:solidFill>
                <a:latin typeface="Times New Roman" pitchFamily="18" charset="0"/>
              </a:rPr>
              <a:t>требованиям</a:t>
            </a:r>
            <a:r>
              <a:rPr lang="ru-RU" altLang="ru-RU" sz="2800" b="1" dirty="0" smtClean="0">
                <a:solidFill>
                  <a:srgbClr val="C00000"/>
                </a:solidFill>
                <a:latin typeface="Times New Roman" pitchFamily="18" charset="0"/>
              </a:rPr>
              <a:t>.</a:t>
            </a:r>
          </a:p>
          <a:p>
            <a:pPr algn="just">
              <a:defRPr/>
            </a:pPr>
            <a:endParaRPr lang="ru-RU" altLang="ru-RU" sz="2800" b="1" dirty="0">
              <a:solidFill>
                <a:srgbClr val="C00000"/>
              </a:solidFill>
              <a:latin typeface="Times New Roman" pitchFamily="18" charset="0"/>
            </a:endParaRPr>
          </a:p>
          <a:p>
            <a:pPr algn="just">
              <a:defRPr/>
            </a:pPr>
            <a:r>
              <a:rPr lang="ru-RU" b="1" u="sng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</a:t>
            </a:r>
            <a:r>
              <a:rPr lang="ru-RU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 «Объем итогового сочинения» 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Рекомендуемое количество слов – от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350; минимум - 250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(со служебными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словами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максимума –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нет;</a:t>
            </a: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Выставляется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невыполнение требования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1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«незачет»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в целом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(такое сочинение </a:t>
            </a:r>
            <a:r>
              <a:rPr lang="ru-RU" u="sng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 по критериям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оценивания)</a:t>
            </a:r>
          </a:p>
          <a:p>
            <a:pPr algn="just">
              <a:defRPr/>
            </a:pPr>
            <a:r>
              <a:rPr lang="ru-RU" b="1" u="sng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 «Самостоятельность написания ИС» </a:t>
            </a:r>
            <a:endParaRPr lang="ru-RU" u="sng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допускается списывание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сочинения; допускается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прямое или косвенное цитирование с обязательной ссылкой на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источник; объем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цитирования не должен превышать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объем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собственного текста участника. </a:t>
            </a:r>
            <a:endParaRPr lang="ru-RU" dirty="0" smtClean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just">
              <a:buFont typeface="Arial" panose="020B0604020202020204" pitchFamily="34" charset="0"/>
              <a:buChar char="•"/>
              <a:defRPr/>
            </a:pP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Если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сочинение признано </a:t>
            </a:r>
            <a:r>
              <a:rPr lang="ru-RU" b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несамостоятельным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выставляется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«незачет»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невыполнение  </a:t>
            </a:r>
            <a:r>
              <a:rPr lang="ru-RU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требования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№ 2</a:t>
            </a:r>
            <a:r>
              <a:rPr lang="ru-RU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 «незачет» </a:t>
            </a:r>
            <a:r>
              <a:rPr lang="ru-RU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в </a:t>
            </a:r>
            <a:r>
              <a:rPr lang="ru-RU" dirty="0" smtClean="0">
                <a:solidFill>
                  <a:srgbClr val="FF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целом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такое сочинение </a:t>
            </a:r>
            <a:r>
              <a:rPr lang="ru-RU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 по критериям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оценивания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23" name="Прямоугольник 3"/>
          <p:cNvSpPr>
            <a:spLocks noChangeArrowheads="1"/>
          </p:cNvSpPr>
          <p:nvPr/>
        </p:nvSpPr>
        <p:spPr bwMode="auto">
          <a:xfrm>
            <a:off x="139659" y="90489"/>
            <a:ext cx="11872942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оценивания и оформления бланков ИС(И) </a:t>
            </a:r>
          </a:p>
          <a:p>
            <a:pPr algn="ctr" eaLnBrk="1" hangingPunct="1">
              <a:spcBef>
                <a:spcPct val="0"/>
              </a:spcBef>
              <a:buClrTx/>
              <a:buNone/>
            </a:pPr>
            <a:r>
              <a:rPr lang="ru-RU" sz="2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экспертами МПК</a:t>
            </a:r>
          </a:p>
        </p:txBody>
      </p:sp>
    </p:spTree>
    <p:extLst>
      <p:ext uri="{BB962C8B-B14F-4D97-AF65-F5344CB8AC3E}">
        <p14:creationId xmlns:p14="http://schemas.microsoft.com/office/powerpoint/2010/main" val="1093764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2"/>
          <p:cNvSpPr>
            <a:spLocks noChangeArrowheads="1"/>
          </p:cNvSpPr>
          <p:nvPr/>
        </p:nvSpPr>
        <p:spPr bwMode="auto">
          <a:xfrm>
            <a:off x="405780" y="613709"/>
            <a:ext cx="11467229" cy="6093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dirty="0">
                <a:solidFill>
                  <a:srgbClr val="FF0000"/>
                </a:solidFill>
                <a:effectLst/>
                <a:latin typeface="Times New Roman" pitchFamily="18" charset="0"/>
              </a:rPr>
              <a:t>Критерии </a:t>
            </a:r>
            <a:r>
              <a:rPr lang="ru-RU" altLang="ru-RU" sz="2600" u="sng" dirty="0">
                <a:solidFill>
                  <a:srgbClr val="FF0000"/>
                </a:solidFill>
                <a:effectLst/>
                <a:latin typeface="Times New Roman" pitchFamily="18" charset="0"/>
              </a:rPr>
              <a:t>№ 1 и № 2 </a:t>
            </a:r>
            <a:r>
              <a:rPr lang="ru-RU" altLang="ru-RU" sz="2600" dirty="0">
                <a:solidFill>
                  <a:srgbClr val="FF0000"/>
                </a:solidFill>
                <a:effectLst/>
                <a:latin typeface="Times New Roman" pitchFamily="18" charset="0"/>
              </a:rPr>
              <a:t>являются основными.</a:t>
            </a:r>
            <a:r>
              <a:rPr lang="ru-RU" altLang="ru-RU" sz="2600" i="1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endParaRPr lang="ru-RU" altLang="ru-RU" sz="2600" b="0" dirty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Для получения «зачета» </a:t>
            </a:r>
            <a:r>
              <a:rPr lang="ru-RU" altLang="ru-RU" sz="26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за итоговое сочинение необходимо получить «зачет» </a:t>
            </a:r>
            <a:r>
              <a:rPr lang="ru-RU" altLang="ru-RU" sz="2600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по критериям </a:t>
            </a:r>
            <a:r>
              <a:rPr lang="ru-RU" altLang="ru-RU" sz="2600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№ </a:t>
            </a:r>
            <a:r>
              <a:rPr lang="ru-RU" altLang="ru-RU" sz="2600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1 и № 2 </a:t>
            </a:r>
            <a:r>
              <a:rPr lang="ru-RU" altLang="ru-RU" sz="2600" b="0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(</a:t>
            </a:r>
            <a:r>
              <a:rPr lang="ru-RU" altLang="ru-RU" sz="26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выставление «незачета» по одному из этих критериев автоматически ведет к «незачету» за работу в целом</a:t>
            </a:r>
            <a:r>
              <a:rPr lang="ru-RU" altLang="ru-RU" sz="26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), </a:t>
            </a:r>
            <a:r>
              <a:rPr lang="ru-RU" altLang="ru-RU" sz="2600" u="sng" dirty="0">
                <a:solidFill>
                  <a:schemeClr val="tx1"/>
                </a:solidFill>
                <a:effectLst/>
                <a:latin typeface="Times New Roman" pitchFamily="18" charset="0"/>
              </a:rPr>
              <a:t>а также дополнительно «зачет» по одному из </a:t>
            </a:r>
            <a:r>
              <a:rPr lang="ru-RU" altLang="ru-RU" sz="2600" u="sng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критериев.</a:t>
            </a:r>
            <a:endParaRPr lang="ru-RU" altLang="ru-RU" sz="2600" u="sng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dirty="0">
                <a:solidFill>
                  <a:srgbClr val="FF0000"/>
                </a:solidFill>
                <a:effectLst/>
                <a:latin typeface="Times New Roman" pitchFamily="18" charset="0"/>
              </a:rPr>
              <a:t>Критерий № 1 «Соответствие теме» </a:t>
            </a:r>
            <a:endParaRPr lang="ru-RU" altLang="ru-RU" sz="2600" b="0" dirty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«Незачет» ставится только в случае, если сочинение не соответствует теме или в нем не прослеживается конкретной цели высказывания, то есть коммуникативного замысла. Во всех остальных случаях выставляется «зачет».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dirty="0">
                <a:solidFill>
                  <a:srgbClr val="FF0000"/>
                </a:solidFill>
                <a:effectLst/>
                <a:latin typeface="Times New Roman" pitchFamily="18" charset="0"/>
              </a:rPr>
              <a:t>Критерий № 2 «Аргументация. Привлечение литературного материала</a:t>
            </a:r>
            <a:r>
              <a:rPr lang="ru-RU" altLang="ru-RU" sz="2600" dirty="0">
                <a:solidFill>
                  <a:schemeClr val="tx1"/>
                </a:solidFill>
                <a:effectLst/>
                <a:latin typeface="Times New Roman" pitchFamily="18" charset="0"/>
              </a:rPr>
              <a:t>»</a:t>
            </a:r>
            <a:endParaRPr lang="ru-RU" altLang="ru-RU" sz="2600" b="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6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«Незачет» ставится при условии, если сочинение написано без привлечения литературного материала или в нем существенно искажено содержание произведения, или литературные произведения лишь упоминаются в работе, не становясь опорой для аргументации. Во всех остальных случаях выставляется «зачет».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61964" y="90489"/>
            <a:ext cx="7704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2 этап. Оценка сочинения по пяти критериям</a:t>
            </a:r>
            <a:endParaRPr lang="ru-RU" altLang="ru-RU" sz="2800" u="sng" dirty="0"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66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Прямоугольник 1"/>
          <p:cNvSpPr>
            <a:spLocks noChangeArrowheads="1"/>
          </p:cNvSpPr>
          <p:nvPr/>
        </p:nvSpPr>
        <p:spPr bwMode="auto">
          <a:xfrm>
            <a:off x="406928" y="836712"/>
            <a:ext cx="7879713" cy="54784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dirty="0">
                <a:solidFill>
                  <a:schemeClr val="tx1"/>
                </a:solidFill>
                <a:effectLst/>
                <a:latin typeface="Times New Roman" pitchFamily="18" charset="0"/>
              </a:rPr>
              <a:t>Критерий № 3 «Композиция и логика рассуждения»</a:t>
            </a:r>
            <a:endParaRPr lang="ru-RU" altLang="ru-RU" sz="2500" b="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«Незачет» ставится при условии, если грубые логические нарушения мешают пониманию </a:t>
            </a:r>
            <a:r>
              <a:rPr lang="ru-RU" altLang="ru-RU" sz="25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смысла. Во </a:t>
            </a:r>
            <a:r>
              <a:rPr lang="ru-RU" altLang="ru-RU" sz="25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всех остальных случаях выставляется «зачет».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dirty="0">
                <a:solidFill>
                  <a:schemeClr val="tx1"/>
                </a:solidFill>
                <a:effectLst/>
                <a:latin typeface="Times New Roman" pitchFamily="18" charset="0"/>
              </a:rPr>
              <a:t>Критерий № 4 «Качество письменной речи»</a:t>
            </a:r>
            <a:endParaRPr lang="ru-RU" altLang="ru-RU" sz="2500" b="0" dirty="0">
              <a:solidFill>
                <a:schemeClr val="tx1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«Незачет» ставится при условии, если низкое качество речи (в том числе речевые ошибки) существенно затрудняет понимание смысла сочинения. Во всех остальных случаях выставляется «зачет».</a:t>
            </a: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dirty="0">
                <a:solidFill>
                  <a:srgbClr val="FF0000"/>
                </a:solidFill>
                <a:effectLst/>
                <a:latin typeface="Times New Roman" pitchFamily="18" charset="0"/>
              </a:rPr>
              <a:t>Критерий № 5 «Грамотность»</a:t>
            </a:r>
            <a:endParaRPr lang="ru-RU" altLang="ru-RU" sz="2500" b="0" dirty="0">
              <a:solidFill>
                <a:srgbClr val="FF0000"/>
              </a:solidFill>
              <a:effectLst/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5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Данный критерий позволяет оценить грамотность выпускника</a:t>
            </a:r>
            <a:r>
              <a:rPr lang="ru-RU" altLang="ru-RU" sz="2500" b="0" dirty="0" smtClean="0">
                <a:solidFill>
                  <a:schemeClr val="tx1"/>
                </a:solidFill>
                <a:effectLst/>
                <a:latin typeface="Times New Roman" pitchFamily="18" charset="0"/>
              </a:rPr>
              <a:t>. «</a:t>
            </a:r>
            <a:r>
              <a:rPr lang="ru-RU" altLang="ru-RU" sz="25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Незачет» ставится при условии, если </a:t>
            </a:r>
            <a:r>
              <a:rPr lang="ru-RU" altLang="ru-RU" sz="25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на 100 слов </a:t>
            </a:r>
            <a:r>
              <a:rPr lang="ru-RU" altLang="ru-RU" sz="25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приходится в сумме </a:t>
            </a:r>
            <a:r>
              <a:rPr lang="ru-RU" altLang="ru-RU" sz="2500" b="0" dirty="0">
                <a:solidFill>
                  <a:srgbClr val="FF0000"/>
                </a:solidFill>
                <a:effectLst/>
                <a:latin typeface="Times New Roman" pitchFamily="18" charset="0"/>
              </a:rPr>
              <a:t>более пяти ошибок: </a:t>
            </a:r>
            <a:r>
              <a:rPr lang="ru-RU" altLang="ru-RU" sz="2500" b="0" dirty="0">
                <a:solidFill>
                  <a:schemeClr val="tx1"/>
                </a:solidFill>
                <a:effectLst/>
                <a:latin typeface="Times New Roman" pitchFamily="18" charset="0"/>
              </a:rPr>
              <a:t>грамматических, орфографических, пунктуационных</a:t>
            </a:r>
            <a:r>
              <a:rPr lang="ru-RU" altLang="ru-RU" sz="2500" b="0" dirty="0" smtClean="0">
                <a:solidFill>
                  <a:schemeClr val="tx1"/>
                </a:solidFill>
                <a:latin typeface="Times New Roman" pitchFamily="18" charset="0"/>
              </a:rPr>
              <a:t>.</a:t>
            </a:r>
          </a:p>
        </p:txBody>
      </p:sp>
      <p:sp>
        <p:nvSpPr>
          <p:cNvPr id="3" name="Прямоугольник 3"/>
          <p:cNvSpPr>
            <a:spLocks noChangeArrowheads="1"/>
          </p:cNvSpPr>
          <p:nvPr/>
        </p:nvSpPr>
        <p:spPr bwMode="auto">
          <a:xfrm>
            <a:off x="2042781" y="37660"/>
            <a:ext cx="7704856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Verdana" pitchFamily="34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algn="l" eaLnBrk="0" hangingPunct="0">
              <a:spcBef>
                <a:spcPct val="20000"/>
              </a:spcBef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ru-RU" altLang="ru-RU" sz="2800" dirty="0" smtClean="0">
                <a:solidFill>
                  <a:srgbClr val="C00000"/>
                </a:solidFill>
                <a:latin typeface="Times New Roman" pitchFamily="18" charset="0"/>
              </a:rPr>
              <a:t>2 э</a:t>
            </a:r>
            <a:r>
              <a:rPr lang="ru-RU" altLang="ru-RU" sz="2800" dirty="0" smtClean="0">
                <a:solidFill>
                  <a:srgbClr val="C00000"/>
                </a:solidFill>
                <a:effectLst/>
                <a:latin typeface="Times New Roman" pitchFamily="18" charset="0"/>
              </a:rPr>
              <a:t>тап. Оценка сочинения по критериям</a:t>
            </a:r>
            <a:endParaRPr lang="ru-RU" altLang="ru-RU" sz="2800" u="sng" dirty="0">
              <a:solidFill>
                <a:srgbClr val="C00000"/>
              </a:solidFill>
              <a:effectLst/>
              <a:latin typeface="Times New Roman" pitchFamily="18" charset="0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2724" y="1054176"/>
            <a:ext cx="3109877" cy="53991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Овал 4"/>
          <p:cNvSpPr/>
          <p:nvPr/>
        </p:nvSpPr>
        <p:spPr>
          <a:xfrm>
            <a:off x="10774932" y="4795604"/>
            <a:ext cx="1008112" cy="721627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50049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05780" y="304800"/>
            <a:ext cx="1072919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Внимание! Проверка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оценивание итогового </a:t>
            </a:r>
            <a:endParaRPr lang="ru-RU" sz="3200" b="1" dirty="0" smtClean="0">
              <a:solidFill>
                <a:srgbClr val="FF0000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/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    сочинения(изложения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экспертами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Конкретизированы подходы к подсчёту слов при проверке итогового сочинения (изложения) экспертами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(требование 1 «Объем сочинения ( изложения)»)</a:t>
            </a:r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Детализированы подходы к проверке и оцениванию итогового сочинения по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критерию №1 « Соответствие теме».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Акцентировано внимание на количество аргументов и способах привлечения участником итогового сочинения литературного материала и оцениванию сочинения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№2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 Аргументация. Привлечение литературного материала»</a:t>
            </a:r>
          </a:p>
          <a:p>
            <a:pPr algn="jus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Определены единые подходы оценивания </a:t>
            </a:r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критерию №5 </a:t>
            </a:r>
          </a:p>
          <a:p>
            <a:pPr algn="just"/>
            <a:r>
              <a:rPr lang="ru-RU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«Грамотность»: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рекомендован единый алгоритм подсчета ошибок в работе участника; определена единая квалификация ошибок(</a:t>
            </a:r>
            <a:r>
              <a:rPr lang="ru-RU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грубые,негрубые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повторяющиеся, однотипные).Раздел 5 МР,  Инструкция для экспертов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риказ 105</a:t>
            </a:r>
          </a:p>
        </p:txBody>
      </p:sp>
    </p:spTree>
    <p:extLst>
      <p:ext uri="{BB962C8B-B14F-4D97-AF65-F5344CB8AC3E}">
        <p14:creationId xmlns:p14="http://schemas.microsoft.com/office/powerpoint/2010/main" val="9873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Объект 2"/>
          <p:cNvSpPr>
            <a:spLocks noGrp="1"/>
          </p:cNvSpPr>
          <p:nvPr>
            <p:ph idx="1"/>
          </p:nvPr>
        </p:nvSpPr>
        <p:spPr>
          <a:xfrm>
            <a:off x="609441" y="347663"/>
            <a:ext cx="10969943" cy="4525962"/>
          </a:xfrm>
        </p:spPr>
        <p:txBody>
          <a:bodyPr/>
          <a:lstStyle/>
          <a:p>
            <a:pPr algn="ctr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b="1" u="sng" dirty="0" smtClean="0">
                <a:solidFill>
                  <a:srgbClr val="FF0000"/>
                </a:solidFill>
                <a:latin typeface="Times New Roman" pitchFamily="18" charset="0"/>
              </a:rPr>
              <a:t>Критерии № 1 и № 2 являются основными.</a:t>
            </a:r>
            <a:r>
              <a:rPr lang="ru-RU" altLang="ru-RU" sz="2800" b="1" i="1" u="sng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endParaRPr lang="ru-RU" altLang="ru-RU" sz="2800" b="1" u="sng" dirty="0" smtClean="0">
              <a:solidFill>
                <a:srgbClr val="FF0000"/>
              </a:solidFill>
              <a:latin typeface="Times New Roman" pitchFamily="18" charset="0"/>
            </a:endParaRPr>
          </a:p>
          <a:p>
            <a:pPr algn="just" eaLnBrk="1" hangingPunct="1">
              <a:spcBef>
                <a:spcPct val="0"/>
              </a:spcBef>
              <a:buFont typeface="Arial" charset="0"/>
              <a:buNone/>
            </a:pP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Для получения «зачета» за итоговое сочинение необходимо получить «зачет» по критериям № 1 и № 2 (</a:t>
            </a:r>
            <a:r>
              <a:rPr lang="ru-RU" altLang="ru-RU" sz="2800" dirty="0" smtClean="0">
                <a:solidFill>
                  <a:srgbClr val="FF0000"/>
                </a:solidFill>
                <a:latin typeface="Times New Roman" pitchFamily="18" charset="0"/>
              </a:rPr>
              <a:t>выставление «незачета» по одному из этих критериев автоматически ведет к «незачету» за работу в целом</a:t>
            </a:r>
            <a:r>
              <a:rPr lang="ru-RU" altLang="ru-RU" sz="2800" dirty="0" smtClean="0">
                <a:solidFill>
                  <a:schemeClr val="tx1"/>
                </a:solidFill>
                <a:latin typeface="Times New Roman" pitchFamily="18" charset="0"/>
              </a:rPr>
              <a:t>), а также дополнительно «зачет» по одному из других критериев.</a:t>
            </a:r>
          </a:p>
          <a:p>
            <a:pPr eaLnBrk="1" hangingPunct="1"/>
            <a:endParaRPr lang="ru-RU" altLang="ru-RU" dirty="0" smtClean="0"/>
          </a:p>
        </p:txBody>
      </p:sp>
      <p:pic>
        <p:nvPicPr>
          <p:cNvPr id="11267" name="Picture 2" descr="C:\Users\Marinades\Desktop\2.tif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548" y="2871789"/>
            <a:ext cx="6060555" cy="3716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3" descr="C:\Users\Marinades\Desktop\3.tif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8104" y="2781301"/>
            <a:ext cx="5819317" cy="3929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85411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053852" y="260648"/>
            <a:ext cx="10157354" cy="432048"/>
          </a:xfrm>
        </p:spPr>
        <p:txBody>
          <a:bodyPr>
            <a:noAutofit/>
          </a:bodyPr>
          <a:lstStyle/>
          <a:p>
            <a:pPr algn="ctr"/>
            <a:r>
              <a:rPr lang="ru-RU" altLang="ru-RU" sz="32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Критерии оценивания итогового изложения 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5780" y="980728"/>
            <a:ext cx="11233248" cy="5877272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1. Проверка ИИ по требованиям: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1 «Объем итогового изложения» не менее 150 слов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(рекомендуемое 200 слов)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Требование № 2 «Самостоятельность написания итогового изложения».</a:t>
            </a: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Этап 2. Проверка по критериям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№1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«Содержание изложения»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ставится при условии, если участник существенно исказил содержание исходного текста или не передал его содержания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«Логичность изложения»-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езачет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ставится при условии, если грубые логические нарушения мешают пониманию смысла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изложенного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№3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«Использование элементов стиля исходного текста»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ставится при условии, если в изложении полностью отсутствуют элементы стиля исходного текста.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№4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«Качество письменной речи»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«незачет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» ставится при условии, если низкое качество речи (в том числе грубые речевые ошибки) существенно затрудняет понимание смысла изложения.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Font typeface="Wingdings" pitchFamily="2" charset="2"/>
              <a:buNone/>
              <a:defRPr/>
            </a:pP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Критерий </a:t>
            </a:r>
            <a:r>
              <a:rPr lang="ru-RU" sz="20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№5</a:t>
            </a:r>
            <a:r>
              <a:rPr lang="ru-RU" sz="2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«Грамотность» -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проверяется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грамотность участника. «Незачет» ставится при условии, если на 100 слов приходится 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сумме более десяти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ошибок: грамматических, орфографических,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пунктуационных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3267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81844" y="188640"/>
            <a:ext cx="10157354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организации итогового изложения </a:t>
            </a:r>
            <a:endParaRPr lang="ru-RU" sz="36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7788" y="980728"/>
            <a:ext cx="11449272" cy="561662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«</a:t>
            </a: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ЗАЧЕТ»  </a:t>
            </a:r>
            <a:r>
              <a:rPr lang="ru-RU" altLang="ru-RU" sz="2800" b="1" dirty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по работе в </a:t>
            </a: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целом:</a:t>
            </a:r>
          </a:p>
          <a:p>
            <a:pPr marL="0" indent="528638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 минимум </a:t>
            </a:r>
            <a:r>
              <a:rPr lang="ru-RU" altLang="ru-RU" sz="2800" b="1" dirty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пять «зачетов»: по  2 требованиям и 3 критериям </a:t>
            </a:r>
            <a:endParaRPr lang="ru-RU" altLang="ru-RU" sz="2800" b="1" dirty="0" smtClean="0">
              <a:solidFill>
                <a:srgbClr val="040508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(</a:t>
            </a:r>
            <a:r>
              <a:rPr lang="ru-RU" altLang="ru-RU" sz="2800" b="1" dirty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К1, К2 и </a:t>
            </a: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К__) </a:t>
            </a:r>
          </a:p>
          <a:p>
            <a:pPr marL="0" indent="528638">
              <a:lnSpc>
                <a:spcPct val="100000"/>
              </a:lnSpc>
              <a:spcBef>
                <a:spcPts val="0"/>
              </a:spcBef>
              <a:defRPr/>
            </a:pP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максимум </a:t>
            </a:r>
            <a:r>
              <a:rPr lang="ru-RU" altLang="ru-RU" sz="2800" b="1" dirty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семь «зачетов»: по 2 требованиям и 5 </a:t>
            </a:r>
            <a:r>
              <a:rPr lang="ru-RU" altLang="ru-RU" sz="2800" b="1" dirty="0" smtClean="0">
                <a:solidFill>
                  <a:srgbClr val="040508"/>
                </a:solidFill>
                <a:latin typeface="Times New Roman" pitchFamily="18" charset="0"/>
                <a:cs typeface="Times New Roman" panose="02020603050405020304" pitchFamily="18" charset="0"/>
              </a:rPr>
              <a:t>критериям.</a:t>
            </a:r>
            <a:endParaRPr lang="ru-RU" altLang="ru-RU" sz="2800" b="1" dirty="0">
              <a:solidFill>
                <a:srgbClr val="040508"/>
              </a:solidFill>
              <a:latin typeface="Times New Roman" pitchFamily="18" charset="0"/>
              <a:cs typeface="Times New Roman" panose="02020603050405020304" pitchFamily="18" charset="0"/>
            </a:endParaRPr>
          </a:p>
          <a:p>
            <a:pPr marL="0" indent="528638">
              <a:lnSpc>
                <a:spcPct val="100000"/>
              </a:lnSpc>
              <a:spcBef>
                <a:spcPts val="0"/>
              </a:spcBef>
              <a:buNone/>
              <a:defRPr/>
            </a:pPr>
            <a:endParaRPr lang="ru-RU" sz="2800" dirty="0">
              <a:solidFill>
                <a:srgbClr val="0405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defRPr/>
            </a:pPr>
            <a:r>
              <a:rPr lang="ru-RU" sz="28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Проверка </a:t>
            </a:r>
            <a:r>
              <a:rPr lang="ru-RU" sz="28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итогового изложение в устной форме </a:t>
            </a:r>
            <a:r>
              <a:rPr lang="ru-RU" sz="28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проводится по 2 требованиям и 4 критериям; </a:t>
            </a:r>
            <a:r>
              <a:rPr lang="ru-RU" sz="2800" dirty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проверяется критерий №</a:t>
            </a:r>
            <a:r>
              <a:rPr lang="ru-RU" sz="2800" dirty="0" smtClean="0">
                <a:solidFill>
                  <a:srgbClr val="040508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</a:t>
            </a:r>
            <a:endParaRPr lang="ru-RU" sz="2800" dirty="0">
              <a:solidFill>
                <a:srgbClr val="040508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Аудиозаписи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участников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итогового изложения в устной форме передаются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ассистенту, который в присутствии руководителя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ОО переносит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устные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изложения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из аудиозаписей в бланки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изложения.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 В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форму ИС-05 </a:t>
            </a:r>
            <a:r>
              <a:rPr lang="ru-RU" sz="2800" dirty="0" smtClean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необходимо </a:t>
            </a:r>
            <a:r>
              <a:rPr lang="ru-RU" sz="2800" dirty="0">
                <a:solidFill>
                  <a:srgbClr val="040508"/>
                </a:solidFill>
                <a:latin typeface="Times New Roman" pitchFamily="18" charset="0"/>
                <a:cs typeface="Times New Roman" pitchFamily="18" charset="0"/>
              </a:rPr>
              <a:t>также внести отметку в поле «Сдавал в устной форме (ОВЗ)». </a:t>
            </a:r>
          </a:p>
        </p:txBody>
      </p:sp>
    </p:spTree>
    <p:extLst>
      <p:ext uri="{BB962C8B-B14F-4D97-AF65-F5344CB8AC3E}">
        <p14:creationId xmlns:p14="http://schemas.microsoft.com/office/powerpoint/2010/main" val="1041114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6539" y="219074"/>
            <a:ext cx="10969943" cy="1841773"/>
          </a:xfrm>
          <a:solidFill>
            <a:schemeClr val="bg2">
              <a:lumMod val="90000"/>
            </a:schemeClr>
          </a:solidFill>
        </p:spPr>
        <p:txBody>
          <a:bodyPr>
            <a:noAutofit/>
          </a:bodyPr>
          <a:lstStyle/>
          <a:p>
            <a:pPr algn="ctr" eaLnBrk="1" fontAlgn="auto" hangingPunct="1">
              <a:lnSpc>
                <a:spcPct val="100000"/>
              </a:lnSpc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ошибки </a:t>
            </a:r>
            <a:r>
              <a:rPr lang="ru-RU" sz="2800" b="1" u="sng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на этапе проверки экспертами ИС (И) и перенесения результатов проверки</a:t>
            </a:r>
            <a:r>
              <a:rPr 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в оригиналы бланков регистрации</a:t>
            </a:r>
            <a:endParaRPr lang="ru-RU" sz="28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6538" y="2708920"/>
            <a:ext cx="10969943" cy="2919413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Отсутствовали метки в полях «зачет/незачет» в требованиях и критериях</a:t>
            </a: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endParaRPr lang="ru-RU" sz="36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eaLnBrk="1" fontAlgn="auto" hangingPunct="1">
              <a:spcAft>
                <a:spcPts val="0"/>
              </a:spcAft>
              <a:buNone/>
              <a:defRPr/>
            </a:pPr>
            <a:r>
              <a:rPr lang="ru-RU" sz="3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Неверно выставлены метки «зачет /незачет»</a:t>
            </a: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sz="36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pPr marL="0" indent="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endParaRPr lang="ru-RU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9498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12188825" cy="1184275"/>
          </a:xfrm>
          <a:prstGeom prst="rect">
            <a:avLst/>
          </a:prstGeom>
          <a:solidFill>
            <a:srgbClr val="4396A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0" hangingPunct="0">
              <a:defRPr/>
            </a:pPr>
            <a:r>
              <a:rPr lang="ru-RU" altLang="ru-RU" sz="3600" b="1" dirty="0" smtClean="0"/>
              <a:t>                </a:t>
            </a:r>
            <a:r>
              <a:rPr lang="ru-RU" altLang="ru-RU" sz="36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Ошибки</a:t>
            </a:r>
            <a:r>
              <a:rPr lang="ru-RU" altLang="ru-RU" sz="36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останавливающие обработку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975910" y="1363663"/>
            <a:ext cx="6212915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Отсутствие или частичное отсутствие результатов оценивания (критерии)</a:t>
            </a:r>
          </a:p>
          <a:p>
            <a:pPr marL="285750" indent="-28575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/>
            </a:pPr>
            <a:r>
              <a:rPr lang="ru-RU" altLang="ru-RU" sz="2000" b="1" dirty="0">
                <a:solidFill>
                  <a:schemeClr val="accent1">
                    <a:lumMod val="50000"/>
                  </a:schemeClr>
                </a:solidFill>
                <a:effectLst/>
              </a:rPr>
              <a:t>Отсутствие или частичное отсутствие результатов проверки (зачет/незачет)</a:t>
            </a:r>
          </a:p>
        </p:txBody>
      </p:sp>
      <p:pic>
        <p:nvPicPr>
          <p:cNvPr id="4" name="Picture 3" descr="Копия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1764" y="1346201"/>
            <a:ext cx="5025775" cy="2347913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7" descr="Копия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1763" y="3494088"/>
            <a:ext cx="5097723" cy="2589212"/>
          </a:xfrm>
          <a:prstGeom prst="rect">
            <a:avLst/>
          </a:prstGeom>
          <a:noFill/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Объект 3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094413" y="2989264"/>
            <a:ext cx="5402443" cy="31765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вал 2"/>
          <p:cNvSpPr/>
          <p:nvPr/>
        </p:nvSpPr>
        <p:spPr>
          <a:xfrm>
            <a:off x="6456269" y="5294313"/>
            <a:ext cx="1271785" cy="393700"/>
          </a:xfrm>
          <a:prstGeom prst="ellipse">
            <a:avLst/>
          </a:prstGeom>
          <a:noFill/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8458114" y="3941763"/>
            <a:ext cx="338578" cy="846137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1034781" y="5216525"/>
            <a:ext cx="2579544" cy="471488"/>
          </a:xfrm>
          <a:prstGeom prst="ellipse">
            <a:avLst/>
          </a:prstGeom>
          <a:noFill/>
          <a:ln w="285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3362508" y="1992313"/>
            <a:ext cx="251817" cy="52705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741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Заголовок 1"/>
          <p:cNvSpPr>
            <a:spLocks noGrp="1"/>
          </p:cNvSpPr>
          <p:nvPr>
            <p:ph type="title"/>
          </p:nvPr>
        </p:nvSpPr>
        <p:spPr bwMode="auto">
          <a:xfrm>
            <a:off x="1989955" y="38100"/>
            <a:ext cx="7704857" cy="528638"/>
          </a:xfrm>
          <a:solidFill>
            <a:schemeClr val="bg2">
              <a:lumMod val="90000"/>
            </a:schemeClr>
          </a:solidFill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hangingPunct="1">
              <a:defRPr/>
            </a:pPr>
            <a:r>
              <a:rPr lang="ru-RU" altLang="ru-RU" sz="28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Ошибки на этапе сканирования работ</a:t>
            </a:r>
          </a:p>
        </p:txBody>
      </p:sp>
      <p:sp>
        <p:nvSpPr>
          <p:cNvPr id="13315" name="Объект 2"/>
          <p:cNvSpPr>
            <a:spLocks noGrp="1"/>
          </p:cNvSpPr>
          <p:nvPr>
            <p:ph idx="1"/>
          </p:nvPr>
        </p:nvSpPr>
        <p:spPr>
          <a:xfrm>
            <a:off x="171407" y="479425"/>
            <a:ext cx="11879872" cy="4525963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1) Бланки сканировались не последовательно. (</a:t>
            </a: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сканировать сначала регистрационный бланк затем последовательно бланки записей.</a:t>
            </a: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2) Неправильная настройка сканера. </a:t>
            </a:r>
          </a:p>
          <a:p>
            <a:pPr marL="0" indent="0" algn="just" eaLnBrk="1" hangingPunct="1">
              <a:buFont typeface="Arial" charset="0"/>
              <a:buNone/>
            </a:pPr>
            <a:r>
              <a:rPr lang="ru-RU" alt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Необходимо установить в настройках значение «порога» - 100. </a:t>
            </a:r>
          </a:p>
        </p:txBody>
      </p:sp>
      <p:pic>
        <p:nvPicPr>
          <p:cNvPr id="1331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9916" y="2420888"/>
            <a:ext cx="7131309" cy="4237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12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41884" y="188640"/>
            <a:ext cx="8856984" cy="50405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Повторный допуск к написанию ИС(И)</a:t>
            </a:r>
            <a:endParaRPr lang="ru-RU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158" y="692696"/>
            <a:ext cx="11177894" cy="583264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 Методические рекомендации по  организации  и проведению итогового сочинения (изложения) в 2023/24 учебном году», 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траница 11, пункт  2.4.</a:t>
            </a:r>
          </a:p>
          <a:p>
            <a:pPr marL="0" indent="0">
              <a:buNone/>
            </a:pP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организации и проведения ИС(И) для лиц с </a:t>
            </a:r>
            <a:r>
              <a:rPr lang="ru-RU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ОВЗ</a:t>
            </a:r>
            <a:r>
              <a:rPr lang="ru-RU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детей-инвалидов и инвалидов </a:t>
            </a: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32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 Методические рекомендации по  организации  и проведению итогового сочинения (изложения) в 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2023/24 </a:t>
            </a:r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учебном году</a:t>
            </a:r>
            <a:r>
              <a:rPr lang="ru-RU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», 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страница 24,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Устная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форма - страница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27, 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</a:t>
            </a:r>
            <a:r>
              <a:rPr lang="ru-RU" sz="32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4.4.5.8</a:t>
            </a:r>
            <a:r>
              <a:rPr lang="ru-RU" sz="32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62989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231776"/>
            <a:ext cx="10969943" cy="1368425"/>
          </a:xfrm>
        </p:spPr>
        <p:txBody>
          <a:bodyPr/>
          <a:lstStyle/>
          <a:p>
            <a:pPr>
              <a:lnSpc>
                <a:spcPct val="100000"/>
              </a:lnSpc>
              <a:defRPr/>
            </a:pPr>
            <a:r>
              <a:rPr lang="ru-RU" sz="2400" dirty="0"/>
              <a:t/>
            </a:r>
            <a:br>
              <a:rPr lang="ru-RU" sz="2400" dirty="0"/>
            </a:br>
            <a:r>
              <a:rPr lang="ru-RU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допустимо!</a:t>
            </a:r>
            <a:r>
              <a:rPr lang="ru-RU" sz="2400" dirty="0" smtClean="0">
                <a:solidFill>
                  <a:srgbClr val="FF0000"/>
                </a:solidFill>
              </a:rPr>
              <a:t/>
            </a:r>
            <a:br>
              <a:rPr lang="ru-RU" sz="2400" dirty="0" smtClean="0">
                <a:solidFill>
                  <a:srgbClr val="FF0000"/>
                </a:solidFill>
              </a:rPr>
            </a:b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параметре «</a:t>
            </a:r>
            <a:r>
              <a:rPr lang="ru-RU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порог»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192,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полученное </a:t>
            </a:r>
            <a:r>
              <a:rPr lang="ru-RU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может содержать </a:t>
            </a:r>
            <a:r>
              <a:rPr lang="ru-RU" sz="24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точки:</a:t>
            </a:r>
            <a:endParaRPr lang="ru-RU" sz="2400" dirty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4179" y="1674814"/>
            <a:ext cx="11050355" cy="470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08941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9756" y="304800"/>
            <a:ext cx="9081831" cy="58674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      </a:t>
            </a:r>
            <a:r>
              <a:rPr lang="ru-RU" sz="3200" dirty="0" smtClean="0">
                <a:solidFill>
                  <a:srgbClr val="FF0000"/>
                </a:solidFill>
              </a:rPr>
              <a:t>В основной комплект бланков печатаем</a:t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3200" dirty="0" smtClean="0">
                <a:solidFill>
                  <a:srgbClr val="FF0000"/>
                </a:solidFill>
              </a:rPr>
              <a:t>            только два бланка записи!!!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7948" y="1661774"/>
            <a:ext cx="6840760" cy="5112568"/>
          </a:xfrm>
        </p:spPr>
      </p:pic>
    </p:spTree>
    <p:extLst>
      <p:ext uri="{BB962C8B-B14F-4D97-AF65-F5344CB8AC3E}">
        <p14:creationId xmlns:p14="http://schemas.microsoft.com/office/powerpoint/2010/main" val="359934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Заголовок 2"/>
          <p:cNvSpPr>
            <a:spLocks noGrp="1"/>
          </p:cNvSpPr>
          <p:nvPr>
            <p:ph idx="1"/>
          </p:nvPr>
        </p:nvSpPr>
        <p:spPr>
          <a:xfrm>
            <a:off x="677158" y="2160590"/>
            <a:ext cx="10597267" cy="3880773"/>
          </a:xfrm>
        </p:spPr>
        <p:txBody>
          <a:bodyPr/>
          <a:lstStyle/>
          <a:p>
            <a:pPr marL="0" indent="0" algn="ctr"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  <a:p>
            <a:pPr marL="0" indent="0" algn="ctr">
              <a:buFontTx/>
              <a:buNone/>
            </a:pPr>
            <a:r>
              <a:rPr lang="ru-RU" altLang="ru-RU" sz="4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</a:p>
          <a:p>
            <a:pPr marL="0" indent="0" algn="ctr">
              <a:buFontTx/>
              <a:buNone/>
            </a:pPr>
            <a:endParaRPr lang="ru-RU" altLang="ru-RU" dirty="0" smtClean="0">
              <a:solidFill>
                <a:srgbClr val="FF0000"/>
              </a:solidFill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35178" y="3998838"/>
            <a:ext cx="11711037" cy="2374900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Телефон горячей линии ГИА-9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ГИА-11 </a:t>
            </a:r>
            <a:endParaRPr lang="ru-RU" sz="36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8(8442)606-608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8(8442)606-607</a:t>
            </a:r>
          </a:p>
        </p:txBody>
      </p:sp>
      <p:pic>
        <p:nvPicPr>
          <p:cNvPr id="76804" name="Picture 2" descr="http://profobraz.by/wp-content/uploads/2017/01/urov_obrazov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3410" y="304800"/>
            <a:ext cx="4894574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Marinades\Desktop\992cd0b81a6e1043ed0e77c07c5ff22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2124" y="186877"/>
            <a:ext cx="5135860" cy="32527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409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158" y="188640"/>
            <a:ext cx="10597267" cy="1008112"/>
          </a:xfrm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Обратить внимание! Особенности тем итогового сочинения</a:t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lang="ru-RU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158" y="908720"/>
            <a:ext cx="11105886" cy="5688632"/>
          </a:xfrm>
        </p:spPr>
        <p:txBody>
          <a:bodyPr>
            <a:normAutofit fontScale="62500" lnSpcReduction="20000"/>
          </a:bodyPr>
          <a:lstStyle/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Начиная с прошлого учебного года изменился подход к формированию комплектов тем итогового сочинения. Формируется закрытый банк тем итогового сочинения на основе тех тем, которые использовались в прошлые годы</a:t>
            </a:r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Духовно-нравственные ориентиры в жизни человека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Семья, общество, Отечество в жизни человека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Природа и культура в жизни человека </a:t>
            </a:r>
            <a:endParaRPr lang="ru-RU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возможность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выбора темы сочинения: каждый комплект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включает 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пять, а шесть тем – по две темы из каждого раздела банка: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1, 2 «Духовно-нравственные ориентиры в жизни человека». </a:t>
            </a:r>
          </a:p>
          <a:p>
            <a:pPr algn="just"/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3, 4 «Семья, общество, Отечество в жизни человека». </a:t>
            </a:r>
          </a:p>
          <a:p>
            <a:pPr algn="just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Темы 5, 6 «Природа и культура в жизни человека». </a:t>
            </a:r>
          </a:p>
          <a:p>
            <a:pPr algn="just"/>
            <a:r>
              <a:rPr lang="ru-RU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стр.6-8 размещены комментарии к разделам закрытого банка, требования при составлении тем итогового сочинения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образец комплекта тем.</a:t>
            </a:r>
          </a:p>
          <a:p>
            <a:pPr algn="just"/>
            <a:r>
              <a:rPr lang="ru-RU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Темы привязаны к определенным разделам и подразделам банка, но сочинение участника может быть написано так, что по содержанию оно окажется ближе другому разделу. Участник вправе выбирать свой ракурс раскрытия темы, который может совпасть или не совпасть с комментариями к разделу, в рамках которого сформулирована тема.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800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5" y="304800"/>
            <a:ext cx="11449272" cy="1625600"/>
          </a:xfrm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Обратить 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внимание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</a:t>
            </a:r>
            <a:r>
              <a:rPr lang="ru-RU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Особенности тем итогового </a:t>
            </a:r>
            <a:r>
              <a:rPr lang="ru-RU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изложения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158" y="980728"/>
            <a:ext cx="10597267" cy="5544616"/>
          </a:xfrm>
        </p:spPr>
        <p:txBody>
          <a:bodyPr>
            <a:normAutofit fontScale="85000" lnSpcReduction="20000"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прошлого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учебного года итоговое изложение проводится с использованием текстов из открытого банка текстов для итогового изложения (далее – банк изложений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Банк текстов изложения уже в открытом доступе на официальном сайте ФИПИ.</a:t>
            </a: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банк изложений включены тексты отечественных авторов, разработанные в 2014-2022 годах. Тексты распределены по трем разделам с учетом их содержательно-тематической направленности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1. Нравственные ценности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тексты о добре, счастье, любви, правде, дружбе, милосердии, творчестве; в них поднимаются вопросы, связанные с духовными ценностями, нравственным выбором человека, межличностными отношениями.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2. Мир природы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тексты о красоте окружающего мира, поводках животных, их дружбе с человеком; тексты побуждают задуматься об экологических проблемах, жизненных уроках, которые природа преподает человеку. </a:t>
            </a:r>
          </a:p>
          <a:p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Раздел 3. События истории 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Включены страницы биографий выдающихся деятелей культуры, науки и техники, а также тексты, позволяющие вспомнить важные события отечественной истории мирного и военного времени, подвиги на фронте и в тылу</a:t>
            </a:r>
            <a:endParaRPr lang="ru-RU" sz="2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6447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Заголовок 3"/>
          <p:cNvSpPr>
            <a:spLocks noGrp="1"/>
          </p:cNvSpPr>
          <p:nvPr>
            <p:ph type="title"/>
          </p:nvPr>
        </p:nvSpPr>
        <p:spPr>
          <a:xfrm>
            <a:off x="189756" y="476672"/>
            <a:ext cx="11809311" cy="100811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Образовательная организация  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подготовке 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 проведению </a:t>
            </a:r>
            <a:r>
              <a:rPr lang="ru-RU" sz="28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</a:t>
            </a:r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(до </a:t>
            </a:r>
            <a:r>
              <a:rPr lang="ru-RU" sz="2800" b="1" kern="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22 ноября 2023 г.)</a:t>
            </a:r>
            <a:endParaRPr lang="ru-RU" altLang="ru-RU" sz="2800" b="1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Объект 2"/>
          <p:cNvSpPr txBox="1">
            <a:spLocks/>
          </p:cNvSpPr>
          <p:nvPr/>
        </p:nvSpPr>
        <p:spPr>
          <a:xfrm>
            <a:off x="379513" y="1268760"/>
            <a:ext cx="11403531" cy="558924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Font typeface="Wingdings" pitchFamily="2" charset="2"/>
              <a:buChar char="u"/>
              <a:defRPr sz="2000" b="1">
                <a:solidFill>
                  <a:schemeClr val="folHlink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itchFamily="2" charset="2"/>
              <a:buChar char="n"/>
              <a:defRPr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itchFamily="2" charset="2"/>
              <a:buChar char="n"/>
              <a:defRPr sz="16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SzPct val="60000"/>
              <a:buFont typeface="Wingdings" pitchFamily="2" charset="2"/>
              <a:buChar char="n"/>
              <a:defRPr sz="1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1.Создает </a:t>
            </a: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комиссию ОО по проведению ИС (И</a:t>
            </a: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Предоставляет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сведения в МОУО для внесения в РИС. </a:t>
            </a:r>
          </a:p>
          <a:p>
            <a:pPr marL="0" indent="0">
              <a:spcBef>
                <a:spcPts val="0"/>
              </a:spcBef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Организовывает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регистрацию обучающихся для участия в ИС(И).</a:t>
            </a:r>
          </a:p>
          <a:p>
            <a:pPr marL="0" indent="0">
              <a:spcBef>
                <a:spcPts val="0"/>
              </a:spcBef>
              <a:buNone/>
              <a:tabLst>
                <a:tab pos="180975" algn="l"/>
              </a:tabLst>
              <a:defRPr/>
            </a:pP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ru-RU" sz="2800" b="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</a:t>
            </a:r>
            <a:r>
              <a:rPr lang="ru-RU" sz="2800" b="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персонал, привлекаемый к проведению ИС(И), </a:t>
            </a:r>
            <a:r>
              <a:rPr lang="ru-RU" sz="2800" b="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проведения, о методических документах </a:t>
            </a:r>
            <a:r>
              <a:rPr lang="ru-RU" sz="2800" b="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подпись). </a:t>
            </a:r>
          </a:p>
          <a:p>
            <a:pPr marL="0" indent="0">
              <a:spcBef>
                <a:spcPts val="0"/>
              </a:spcBef>
              <a:buNone/>
              <a:tabLst>
                <a:tab pos="180975" algn="l"/>
              </a:tabLst>
              <a:defRPr/>
            </a:pP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</a:t>
            </a:r>
            <a:r>
              <a:rPr lang="ru-RU" sz="2800" b="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Создает комиссию </a:t>
            </a:r>
            <a:r>
              <a:rPr lang="ru-RU" sz="2800" b="0" kern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 по проведению ИС (И</a:t>
            </a:r>
            <a:r>
              <a:rPr lang="ru-RU" sz="2800" b="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ru-RU" sz="2800" kern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Пункт 7.7 Порядка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Информирует 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обучающихся и родителей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порядке проведения </a:t>
            </a:r>
            <a:endParaRPr lang="ru-RU" sz="2800" b="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(И)  и 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инструкциях 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(под 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подпись), знакомит с </a:t>
            </a:r>
            <a:r>
              <a:rPr lang="ru-RU" sz="2800" b="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</a:t>
            </a:r>
            <a:r>
              <a:rPr lang="ru-RU" sz="2800" b="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амяткой участника ИС(И)</a:t>
            </a:r>
            <a:endParaRPr lang="ru-RU" sz="2800" b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6. Определяет состав учителей-предметников и др. специалистов для работы в  муниципальной предметной комиссии (МПК) по проверке</a:t>
            </a:r>
          </a:p>
          <a:p>
            <a:pPr marL="0" indent="0">
              <a:buNone/>
              <a:tabLst>
                <a:tab pos="180975" algn="l"/>
              </a:tabLst>
              <a:defRPr/>
            </a:pPr>
            <a:r>
              <a:rPr lang="ru-RU" sz="2800" b="0" kern="0" dirty="0" smtClean="0">
                <a:solidFill>
                  <a:schemeClr val="tx2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ИС (И).</a:t>
            </a:r>
          </a:p>
          <a:p>
            <a:pPr marL="0" indent="0">
              <a:buFont typeface="Wingdings" pitchFamily="2" charset="2"/>
              <a:buNone/>
              <a:defRPr/>
            </a:pPr>
            <a:endParaRPr lang="ru-RU" sz="2400" kern="0" dirty="0" smtClean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kern="0" dirty="0" smtClean="0">
              <a:solidFill>
                <a:srgbClr val="11111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endParaRPr lang="ru-RU" kern="0" dirty="0" smtClean="0">
              <a:effectLst/>
            </a:endParaRPr>
          </a:p>
          <a:p>
            <a:pPr>
              <a:defRPr/>
            </a:pPr>
            <a:endParaRPr lang="ru-RU" kern="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047368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руководителя ОО при 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подготовке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проведению ИС (И)</a:t>
            </a:r>
            <a:b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8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(к 6 декабря  2023г. )</a:t>
            </a:r>
            <a:endParaRPr lang="ru-RU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158" y="2160590"/>
            <a:ext cx="10025766" cy="4011610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ru-RU" dirty="0" smtClean="0"/>
              <a:t>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   </a:t>
            </a:r>
          </a:p>
          <a:p>
            <a:pPr marL="0" indent="0">
              <a:buNone/>
            </a:pPr>
            <a:r>
              <a:rPr lang="ru-RU" dirty="0" smtClean="0">
                <a:solidFill>
                  <a:schemeClr val="tx1"/>
                </a:solidFill>
              </a:rPr>
              <a:t>                                                                                   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1. Подготовка персонала. 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 Подготовка аудиторий.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3. Подготовка оборудования и материалов.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4.Печать бланков  ИС(И)</a:t>
            </a:r>
            <a:r>
              <a:rPr lang="ru-RU" alt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5.Подготовка форм: ИС-04–списки участников, ИС-05–ведомость проведения, ИС-06–протокол проверки, ИС-07–ведомость коррекции.</a:t>
            </a:r>
          </a:p>
          <a:p>
            <a:r>
              <a:rPr lang="ru-RU" altLang="ru-RU" sz="1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!!! ОО СПО, СОШ УФСИН и ВСШ№1 получают бланки и формы из РЦОИ</a:t>
            </a:r>
          </a:p>
        </p:txBody>
      </p:sp>
    </p:spTree>
    <p:extLst>
      <p:ext uri="{BB962C8B-B14F-4D97-AF65-F5344CB8AC3E}">
        <p14:creationId xmlns:p14="http://schemas.microsoft.com/office/powerpoint/2010/main" val="16454493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5780" y="76200"/>
            <a:ext cx="11521279" cy="904528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руководителя ОО 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проведении </a:t>
            </a:r>
            <a:r>
              <a:rPr lang="ru-RU" sz="3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 (И</a:t>
            </a:r>
            <a: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br>
              <a:rPr lang="ru-RU" sz="36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(6 декабря 2023 г.)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89755" y="1500188"/>
            <a:ext cx="11999069" cy="5097164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Проверить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готовность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кабинетов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Провести распределение и инструктаж персонала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Выдать организаторам инструкции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формы отчетности, черновики,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словари,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гелевые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ручки.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Выдать комплекты бланков по количеству участников, конверты для упаковки (см. формы сопроводительных бланков прошлого года);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Организовать размещение участников и  проведение инструктажа с ними.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В 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9.45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получить темы сочинений (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topic.rustest</a:t>
            </a:r>
            <a:r>
              <a:rPr lang="en-US" sz="28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</a:t>
            </a:r>
            <a:r>
              <a:rPr lang="ru-RU" sz="28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и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тексты изложений из РЦОИ или ОИВ и передать в аудитории проведения.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Провести 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ИС(И) </a:t>
            </a: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Смотрим приказ 105, стр.19-21, п.11 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endParaRPr lang="ru-RU" sz="2800" dirty="0" smtClean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684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53852" y="304800"/>
            <a:ext cx="10157354" cy="66754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Функционал </a:t>
            </a:r>
            <a:r>
              <a:rPr lang="ru-RU" sz="31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руководителя ОО при </a:t>
            </a:r>
            <a: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проведении ИС (И)</a:t>
            </a:r>
            <a:br>
              <a:rPr lang="ru-RU" sz="31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5761" y="764704"/>
            <a:ext cx="11737304" cy="432048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Контроль  правильности заполнения бланков участниками и организаторами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9. Принятие  экзаменационных материалов: </a:t>
            </a:r>
            <a:r>
              <a:rPr lang="ru-RU" sz="2800" dirty="0" err="1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поаудиторно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упакованных бланков, черновиков (файлы), форм отчетности и др.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10. Контроль  правильность заполнения  форм отчетности  ИС-05 – ведомостей  проведения, частичное заполнение ИС-06 и пр.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81756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11. Копирование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оригиналов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заполненных бланков ИС(И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12. Передача конвертов  с оригиналами работ,  копиями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бланков и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 отчётности </a:t>
            </a:r>
            <a:r>
              <a:rPr lang="ru-RU" sz="2800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800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МПК (приказ №861  п.4, 8)</a:t>
            </a:r>
            <a:endParaRPr lang="ru-RU" sz="28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  <a:tabLst>
                <a:tab pos="722313" algn="l"/>
              </a:tabLst>
            </a:pPr>
            <a:r>
              <a:rPr lang="ru-RU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!!!Не копируются бланки тех, кто не завершил работу или был удален (их бланки вместе с ИС-08 или ИС-09 передаются </a:t>
            </a:r>
            <a:r>
              <a:rPr lang="ru-RU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МПК </a:t>
            </a:r>
            <a:r>
              <a:rPr lang="ru-RU" sz="2800" kern="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</a:t>
            </a:r>
            <a:r>
              <a:rPr lang="ru-RU" sz="2800" kern="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сканирования)</a:t>
            </a:r>
            <a:endParaRPr lang="ru-RU" altLang="ru-RU" sz="2800" kern="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0909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2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Books16x9">
      <a:dk1>
        <a:srgbClr val="374C81"/>
      </a:dk1>
      <a:lt1>
        <a:srgbClr val="FFFFFF"/>
      </a:lt1>
      <a:dk2>
        <a:srgbClr val="000000"/>
      </a:dk2>
      <a:lt2>
        <a:srgbClr val="EDE5DF"/>
      </a:lt2>
      <a:accent1>
        <a:srgbClr val="414E77"/>
      </a:accent1>
      <a:accent2>
        <a:srgbClr val="70AAC4"/>
      </a:accent2>
      <a:accent3>
        <a:srgbClr val="8B6A94"/>
      </a:accent3>
      <a:accent4>
        <a:srgbClr val="61A796"/>
      </a:accent4>
      <a:accent5>
        <a:srgbClr val="4E5798"/>
      </a:accent5>
      <a:accent6>
        <a:srgbClr val="7E5C5C"/>
      </a:accent6>
      <a:hlink>
        <a:srgbClr val="0070C0"/>
      </a:hlink>
      <a:folHlink>
        <a:srgbClr val="7030A0"/>
      </a:folHlink>
    </a:clrScheme>
    <a:fontScheme name="Books16x9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57000"/>
                <a:satMod val="101000"/>
              </a:schemeClr>
            </a:gs>
            <a:gs pos="50000">
              <a:schemeClr val="phClr">
                <a:lumMod val="137000"/>
                <a:satMod val="103000"/>
              </a:schemeClr>
            </a:gs>
            <a:gs pos="100000">
              <a:schemeClr val="phClr">
                <a:lumMod val="115000"/>
                <a:satMod val="109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18000"/>
              </a:schemeClr>
            </a:gs>
            <a:gs pos="50000">
              <a:schemeClr val="phClr">
                <a:satMod val="89000"/>
                <a:lumMod val="91000"/>
              </a:schemeClr>
            </a:gs>
            <a:gs pos="100000">
              <a:schemeClr val="phClr">
                <a:lumMod val="6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55F3C251-2A44-472B-8189-0695C2D7422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0</TotalTime>
  <Words>3045</Words>
  <Application>Microsoft Office PowerPoint</Application>
  <PresentationFormat>Произвольный</PresentationFormat>
  <Paragraphs>244</Paragraphs>
  <Slides>32</Slides>
  <Notes>9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42" baseType="lpstr">
      <vt:lpstr>宋体</vt:lpstr>
      <vt:lpstr>宋体</vt:lpstr>
      <vt:lpstr>Arial</vt:lpstr>
      <vt:lpstr>Calibri</vt:lpstr>
      <vt:lpstr>Century Gothic</vt:lpstr>
      <vt:lpstr>Times New Roman</vt:lpstr>
      <vt:lpstr>Trebuchet MS</vt:lpstr>
      <vt:lpstr>Wingdings</vt:lpstr>
      <vt:lpstr>Wingdings 3</vt:lpstr>
      <vt:lpstr>Аспект</vt:lpstr>
      <vt:lpstr>          Организационные вопросы          проведения итогового            сочинения  (изложения)          в образовательных организациях          в 2023/2024 учебном году</vt:lpstr>
      <vt:lpstr>Общие положения</vt:lpstr>
      <vt:lpstr>             Повторный допуск к написанию ИС(И)</vt:lpstr>
      <vt:lpstr>  Обратить внимание! Особенности тем итогового сочинения              </vt:lpstr>
      <vt:lpstr>Обратить внимание! Особенности тем итогового изложения</vt:lpstr>
      <vt:lpstr>Образовательная организация   при подготовке к проведению ИС (И)  (до 22 ноября 2023 г.)</vt:lpstr>
      <vt:lpstr>         Функционал руководителя ОО при                подготовке к проведению ИС (И)                                (к 6 декабря  2023г. )</vt:lpstr>
      <vt:lpstr>Функционал руководителя ОО при проведении ИС (И)  (6 декабря 2023 г.)</vt:lpstr>
      <vt:lpstr>Функционал руководителя ОО при проведении ИС (И)  </vt:lpstr>
      <vt:lpstr>Функционал руководителя ОО после проведении ИС (И)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Ошибки на этапе печати бланков</vt:lpstr>
      <vt:lpstr>Функционал руководителя МПК по проверке ИС(И)</vt:lpstr>
      <vt:lpstr>Функционал руководителя МПК по проверке ИС(И)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Критерии оценивания итогового изложения </vt:lpstr>
      <vt:lpstr>Особенности организации итогового изложения </vt:lpstr>
      <vt:lpstr>Основные ошибки на этапе проверки экспертами ИС (И) и перенесения результатов проверки в оригиналы бланков регистрации</vt:lpstr>
      <vt:lpstr>Презентация PowerPoint</vt:lpstr>
      <vt:lpstr>Ошибки на этапе сканирования работ</vt:lpstr>
      <vt:lpstr> Не допустимо! При параметре «порог» – 192, полученное изображение может содержать точки:</vt:lpstr>
      <vt:lpstr>      В основной комплект бланков печатаем             только два бланка записи!!!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2018-11-15T07:03:47Z</dcterms:created>
  <dcterms:modified xsi:type="dcterms:W3CDTF">2023-11-27T07:03:28Z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TC027879409991</vt:lpwstr>
  </property>
</Properties>
</file>